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notesMasterIdLst>
    <p:notesMasterId r:id="rId19"/>
  </p:notesMasterIdLst>
  <p:sldIdLst>
    <p:sldId id="256" r:id="rId2"/>
    <p:sldId id="270" r:id="rId3"/>
    <p:sldId id="275" r:id="rId4"/>
    <p:sldId id="281" r:id="rId5"/>
    <p:sldId id="280" r:id="rId6"/>
    <p:sldId id="257" r:id="rId7"/>
    <p:sldId id="258" r:id="rId8"/>
    <p:sldId id="259" r:id="rId9"/>
    <p:sldId id="260" r:id="rId10"/>
    <p:sldId id="269" r:id="rId11"/>
    <p:sldId id="261" r:id="rId12"/>
    <p:sldId id="268" r:id="rId13"/>
    <p:sldId id="273" r:id="rId14"/>
    <p:sldId id="274" r:id="rId15"/>
    <p:sldId id="279" r:id="rId16"/>
    <p:sldId id="278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4"/>
    <p:restoredTop sz="91920"/>
  </p:normalViewPr>
  <p:slideViewPr>
    <p:cSldViewPr snapToGrid="0" snapToObjects="1">
      <p:cViewPr>
        <p:scale>
          <a:sx n="114" d="100"/>
          <a:sy n="114" d="100"/>
        </p:scale>
        <p:origin x="8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AC271-A392-394F-B1A1-4781DBAAB4C3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D4A4D-F33C-AC43-AD1D-B49DA7EE9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1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 records image UUID</a:t>
            </a:r>
            <a:r>
              <a:rPr lang="en-US" baseline="0" dirty="0" smtClean="0"/>
              <a:t>, version, and sends this and contents to server.</a:t>
            </a:r>
          </a:p>
          <a:p>
            <a:r>
              <a:rPr lang="en-US" baseline="0" dirty="0" smtClean="0"/>
              <a:t>Server records meta data in database, and uploads to cloud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r>
              <a:rPr lang="en-US" baseline="0" dirty="0" smtClean="0"/>
              <a:t> user gets permissions to the sharers Google Drive data by virtue of redeeming this sharing invitation;</a:t>
            </a:r>
          </a:p>
          <a:p>
            <a:r>
              <a:rPr lang="en-US" baseline="0" dirty="0" smtClean="0"/>
              <a:t>Server connects that new sharing account as having permissions to share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  <a:r>
              <a:rPr lang="en-US" baseline="0" dirty="0" smtClean="0"/>
              <a:t> uses the sharing users effective owning user to access Google Drive; credentials (OAuth2 token) for that user are stored in the server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Docs</a:t>
            </a:r>
            <a:r>
              <a:rPr lang="en-US" baseline="0" dirty="0" smtClean="0"/>
              <a:t> I have right now are mostly for installation not for concepts and API.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iOS/client library issue: Google sign-in uses a static library right now, and can not be directly incorporated into the iOS client library </a:t>
            </a:r>
            <a:r>
              <a:rPr lang="en-US" baseline="0" dirty="0" err="1" smtClean="0"/>
              <a:t>cocoapod</a:t>
            </a:r>
            <a:r>
              <a:rPr lang="en-US" baseline="0" dirty="0" smtClean="0"/>
              <a:t> like I’m doing with Dropbox, and Facebook.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“collection” support: I.e., make it so a client app can identify collections of files that need to be uploads and downloads can be grouped together and uploaded and downloaded as a unit. We’ve more or less got this with uploads. But don’t for downloads. See https://</a:t>
            </a:r>
            <a:r>
              <a:rPr lang="en-US" baseline="0" dirty="0" err="1" smtClean="0"/>
              <a:t>github.com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crspybits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SyncServer-iOSClient</a:t>
            </a:r>
            <a:r>
              <a:rPr lang="en-US" baseline="0" dirty="0" smtClean="0"/>
              <a:t>/issues/29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Mississippi</a:t>
            </a:r>
            <a:r>
              <a:rPr lang="en-US" baseline="0" dirty="0" smtClean="0"/>
              <a:t> river; 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4/24/11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taken to the South.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0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fact of it</a:t>
            </a:r>
            <a:r>
              <a:rPr lang="en-US" baseline="0" dirty="0" smtClean="0"/>
              <a:t> being an iOS app is ”just” because I only have support for iOS right now. In principle could have Android and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left, in orange, separate user mobile devices</a:t>
            </a:r>
          </a:p>
          <a:p>
            <a:r>
              <a:rPr lang="en-US" baseline="0" dirty="0" smtClean="0"/>
              <a:t>On the right, owning users cloud storage</a:t>
            </a:r>
            <a:r>
              <a:rPr lang="mr-IN" baseline="0" dirty="0" smtClean="0"/>
              <a:t>–</a:t>
            </a:r>
            <a:r>
              <a:rPr lang="en-US" baseline="0" dirty="0" smtClean="0"/>
              <a:t> with the horizontal partition indicating that some of the data is available for </a:t>
            </a:r>
            <a:r>
              <a:rPr lang="en-US" baseline="0" dirty="0" err="1" smtClean="0"/>
              <a:t>SyncServer</a:t>
            </a:r>
            <a:r>
              <a:rPr lang="en-US" baseline="0" dirty="0" smtClean="0"/>
              <a:t> usage, and some is not.</a:t>
            </a:r>
          </a:p>
          <a:p>
            <a:r>
              <a:rPr lang="en-US" baseline="0" dirty="0" smtClean="0"/>
              <a:t>The symbol on the database is to indicate meta data</a:t>
            </a:r>
            <a:r>
              <a:rPr lang="mr-IN" baseline="0" dirty="0" smtClean="0"/>
              <a:t>–</a:t>
            </a:r>
            <a:r>
              <a:rPr lang="en-US" baseline="0" dirty="0" smtClean="0"/>
              <a:t> we’re not storing user data in the server database</a:t>
            </a:r>
            <a:r>
              <a:rPr lang="mr-IN" baseline="0" dirty="0" smtClean="0"/>
              <a:t>–</a:t>
            </a:r>
            <a:r>
              <a:rPr lang="en-US" baseline="0" dirty="0" smtClean="0"/>
              <a:t> rather we’re storing meta data such as user </a:t>
            </a:r>
            <a:r>
              <a:rPr lang="en-US" baseline="0" dirty="0" err="1" smtClean="0"/>
              <a:t>oauth</a:t>
            </a:r>
            <a:r>
              <a:rPr lang="en-US" baseline="0" dirty="0" smtClean="0"/>
              <a:t> creds, and names of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3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private, I do not </a:t>
            </a:r>
            <a:r>
              <a:rPr lang="en-US" dirty="0" err="1" smtClean="0"/>
              <a:t>meen</a:t>
            </a:r>
            <a:r>
              <a:rPr lang="en-US" dirty="0" smtClean="0"/>
              <a:t> encrypted; I mean in terms</a:t>
            </a:r>
            <a:r>
              <a:rPr lang="en-US" baseline="0" dirty="0" smtClean="0"/>
              <a:t> of ownership.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metadata: e.g., File names, content (mime) types, update </a:t>
            </a:r>
            <a:r>
              <a:rPr lang="en-US" dirty="0" err="1" smtClean="0"/>
              <a:t>dateApplication</a:t>
            </a:r>
            <a:r>
              <a:rPr lang="en-US" dirty="0" smtClean="0"/>
              <a:t>-specific meta-data</a:t>
            </a:r>
          </a:p>
          <a:p>
            <a:r>
              <a:rPr lang="en-US" dirty="0" smtClean="0"/>
              <a:t>Sometimes applications will choose to store additional data on a server; this is design/app specific</a:t>
            </a:r>
          </a:p>
          <a:p>
            <a:r>
              <a:rPr lang="en-US" dirty="0" smtClean="0"/>
              <a:t>Limited user credentials: Modern sign-in systems use </a:t>
            </a:r>
            <a:r>
              <a:rPr lang="en-US" dirty="0" err="1" smtClean="0"/>
              <a:t>Oauth</a:t>
            </a:r>
            <a:r>
              <a:rPr lang="en-US" dirty="0" smtClean="0"/>
              <a:t> for sign-in (e.g., Facebook, Dropbox, Google); </a:t>
            </a:r>
            <a:r>
              <a:rPr lang="en-US" dirty="0" err="1" smtClean="0"/>
              <a:t>revokable</a:t>
            </a:r>
            <a:r>
              <a:rPr lang="en-US" dirty="0" smtClean="0"/>
              <a:t> or expiring access tokens are stored in the server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somewhat different issue</a:t>
            </a:r>
            <a:r>
              <a:rPr lang="mr-IN" dirty="0" smtClean="0"/>
              <a:t>–</a:t>
            </a:r>
            <a:r>
              <a:rPr lang="en-US" dirty="0" smtClean="0"/>
              <a:t> a separate set of features. I.e., offline use of data is really a different set of features from storing user data in their cloud and safely sharing that</a:t>
            </a:r>
            <a:r>
              <a:rPr lang="en-US" baseline="0" dirty="0" smtClean="0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 This server</a:t>
            </a:r>
            <a:r>
              <a:rPr lang="en-US" baseline="0" dirty="0" smtClean="0"/>
              <a:t> and client framework are general purpose. They can be applied to numerous apps. Each needs a separate server deployed and a separate (iOS) app.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Slightly simplified:</a:t>
            </a:r>
            <a:br>
              <a:rPr lang="en-US" dirty="0" smtClean="0"/>
            </a:br>
            <a:r>
              <a:rPr lang="en-US" dirty="0" smtClean="0"/>
              <a:t>Doesn’t show communication from client to Google,</a:t>
            </a:r>
            <a:r>
              <a:rPr lang="en-US" baseline="0" dirty="0" smtClean="0"/>
              <a:t> Dropbox, and Facebook for </a:t>
            </a:r>
            <a:r>
              <a:rPr lang="en-US" baseline="0" dirty="0" err="1" smtClean="0"/>
              <a:t>signin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Icon/meta data from: http://</a:t>
            </a:r>
            <a:r>
              <a:rPr lang="en-US" baseline="0" dirty="0" err="1" smtClean="0"/>
              <a:t>test.peregrinecloud.com</a:t>
            </a:r>
            <a:r>
              <a:rPr lang="en-US" baseline="0" dirty="0" smtClean="0"/>
              <a:t>/solutions/remove-metadata-with-</a:t>
            </a:r>
            <a:r>
              <a:rPr lang="en-US" baseline="0" dirty="0" err="1" smtClean="0"/>
              <a:t>cleandocs</a:t>
            </a:r>
            <a:r>
              <a:rPr lang="en-US" baseline="0" dirty="0" smtClean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iOS app currently with </a:t>
            </a:r>
            <a:r>
              <a:rPr lang="en-US" dirty="0" err="1" smtClean="0"/>
              <a:t>TestFlight</a:t>
            </a:r>
            <a:r>
              <a:rPr lang="en-US" dirty="0" smtClean="0"/>
              <a:t> versions (not Apple App store)</a:t>
            </a:r>
          </a:p>
          <a:p>
            <a:r>
              <a:rPr lang="en-US" dirty="0" smtClean="0"/>
              <a:t>Server runs on AWS Elastic Beanstalk</a:t>
            </a:r>
          </a:p>
          <a:p>
            <a:r>
              <a:rPr lang="en-US" dirty="0" smtClean="0"/>
              <a:t>Database: AWS RDS/</a:t>
            </a:r>
            <a:r>
              <a:rPr lang="en-US" dirty="0" err="1" smtClean="0"/>
              <a:t>mySQL</a:t>
            </a:r>
            <a:endParaRPr lang="en-US" dirty="0" smtClean="0"/>
          </a:p>
          <a:p>
            <a:endParaRPr lang="en-US" dirty="0" smtClean="0"/>
          </a:p>
          <a:p>
            <a:pPr marL="228600" indent="-228600"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4A4D-F33C-AC43-AD1D-B49DA7EE9C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20EF-4086-D047-9254-E087BC8BA8AF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B100-6E01-D845-A4CB-27A6F3E1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4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tiff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rspybits/SyncServer-iOSClient" TargetMode="External"/><Relationship Id="rId4" Type="http://schemas.openxmlformats.org/officeDocument/2006/relationships/hyperlink" Target="https://github.com/crspybits/SharedImages" TargetMode="External"/><Relationship Id="rId5" Type="http://schemas.openxmlformats.org/officeDocument/2006/relationships/hyperlink" Target="https://crspybits.github.io/SyncServerII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rspybits/SyncServerI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SyncServerII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Server and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User owned mobile app cloud data </a:t>
            </a:r>
          </a:p>
          <a:p>
            <a:r>
              <a:rPr lang="en-US" sz="3200" dirty="0" smtClean="0"/>
              <a:t>with safe sharing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7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062" y="2311906"/>
            <a:ext cx="26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Mobile iOS app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87117" y="2954779"/>
            <a:ext cx="3318919" cy="32493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697" y="2954780"/>
            <a:ext cx="1486413" cy="324939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1777" y="4255487"/>
            <a:ext cx="160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App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2689" y="4123037"/>
            <a:ext cx="181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Client </a:t>
            </a:r>
          </a:p>
          <a:p>
            <a:r>
              <a:rPr lang="en-US" sz="2400" dirty="0" smtClean="0"/>
              <a:t>framework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406485" y="2954779"/>
            <a:ext cx="2462995" cy="32493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1345" y="4134770"/>
            <a:ext cx="139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Server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226678" y="2835126"/>
            <a:ext cx="2099928" cy="871215"/>
            <a:chOff x="3773920" y="2414975"/>
            <a:chExt cx="1997003" cy="604109"/>
          </a:xfrm>
        </p:grpSpPr>
        <p:sp>
          <p:nvSpPr>
            <p:cNvPr id="20" name="Rounded Rectangle 19"/>
            <p:cNvSpPr/>
            <p:nvPr/>
          </p:nvSpPr>
          <p:spPr>
            <a:xfrm>
              <a:off x="3773920" y="2414975"/>
              <a:ext cx="1927335" cy="6041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60846" y="2427551"/>
              <a:ext cx="1910077" cy="42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Facebook</a:t>
              </a:r>
            </a:p>
            <a:p>
              <a:r>
                <a:rPr lang="en-US" dirty="0" smtClean="0"/>
                <a:t>(authentication)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520599" y="3692688"/>
            <a:ext cx="1407384" cy="1407384"/>
            <a:chOff x="6304762" y="3209281"/>
            <a:chExt cx="1407384" cy="140738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762" y="3209281"/>
              <a:ext cx="1407384" cy="1407384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6613316" y="3665651"/>
              <a:ext cx="1098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mtClean="0"/>
                <a:t>Google Drive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520599" y="4839097"/>
            <a:ext cx="1407384" cy="1407384"/>
            <a:chOff x="6304762" y="3209281"/>
            <a:chExt cx="1407384" cy="140738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762" y="3209281"/>
              <a:ext cx="1407384" cy="1407384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6556164" y="3825032"/>
              <a:ext cx="10988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Dropbox</a:t>
              </a:r>
              <a:endParaRPr lang="en-US" dirty="0"/>
            </a:p>
          </p:txBody>
        </p:sp>
      </p:grpSp>
      <p:cxnSp>
        <p:nvCxnSpPr>
          <p:cNvPr id="41" name="Straight Arrow Connector 40"/>
          <p:cNvCxnSpPr>
            <a:endCxn id="12" idx="1"/>
          </p:cNvCxnSpPr>
          <p:nvPr/>
        </p:nvCxnSpPr>
        <p:spPr>
          <a:xfrm>
            <a:off x="3906036" y="4571694"/>
            <a:ext cx="1500449" cy="7781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873189" y="3191895"/>
            <a:ext cx="1322046" cy="980527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871688" y="4553178"/>
            <a:ext cx="1596062" cy="18516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7928104" y="5078358"/>
            <a:ext cx="1592495" cy="464431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670694" y="4892507"/>
            <a:ext cx="1190437" cy="1321514"/>
            <a:chOff x="6670694" y="4892507"/>
            <a:chExt cx="1190437" cy="132151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0694" y="4892507"/>
              <a:ext cx="1025768" cy="102576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670694" y="5844689"/>
              <a:ext cx="119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database</a:t>
              </a:r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6981" y="5103775"/>
              <a:ext cx="654050" cy="654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App: </a:t>
            </a:r>
            <a:r>
              <a:rPr lang="en-US" dirty="0" err="1" smtClean="0"/>
              <a:t>SharedImages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99218"/>
            <a:ext cx="4791792" cy="41210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Enables images to be shared amongst users</a:t>
            </a:r>
          </a:p>
          <a:p>
            <a:r>
              <a:rPr lang="en-US" sz="2800" dirty="0" smtClean="0"/>
              <a:t>Step through typical use of app:</a:t>
            </a:r>
          </a:p>
          <a:p>
            <a:pPr marL="0" indent="0">
              <a:buNone/>
            </a:pPr>
            <a:r>
              <a:rPr lang="en-US" sz="2800" dirty="0" smtClean="0"/>
              <a:t> 1) Upload </a:t>
            </a:r>
            <a:r>
              <a:rPr lang="en-US" sz="2800" dirty="0"/>
              <a:t>an image</a:t>
            </a:r>
          </a:p>
          <a:p>
            <a:pPr marL="0" indent="0">
              <a:buNone/>
            </a:pPr>
            <a:r>
              <a:rPr lang="en-US" sz="2800" dirty="0" smtClean="0"/>
              <a:t> 2) Share with a new person</a:t>
            </a:r>
          </a:p>
          <a:p>
            <a:pPr marL="0" indent="0">
              <a:buNone/>
            </a:pPr>
            <a:r>
              <a:rPr lang="en-US" sz="2800" dirty="0" smtClean="0"/>
              <a:t> 3) Sharing user downloads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36" y="601418"/>
            <a:ext cx="3271484" cy="58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Upload an image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" y="1985963"/>
            <a:ext cx="12216023" cy="4872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981" y="5103775"/>
            <a:ext cx="654050" cy="654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3000" y="3021487"/>
            <a:ext cx="1971675" cy="864713"/>
            <a:chOff x="1143000" y="3021487"/>
            <a:chExt cx="1971675" cy="864713"/>
          </a:xfrm>
        </p:grpSpPr>
        <p:sp>
          <p:nvSpPr>
            <p:cNvPr id="14" name="Right Arrow 13"/>
            <p:cNvSpPr/>
            <p:nvPr/>
          </p:nvSpPr>
          <p:spPr>
            <a:xfrm>
              <a:off x="1143000" y="3400425"/>
              <a:ext cx="1971675" cy="4857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49900" y="3021487"/>
              <a:ext cx="757873" cy="75787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515576" y="2973884"/>
            <a:ext cx="1913674" cy="912316"/>
            <a:chOff x="3515576" y="2973884"/>
            <a:chExt cx="1913674" cy="912316"/>
          </a:xfrm>
        </p:grpSpPr>
        <p:sp>
          <p:nvSpPr>
            <p:cNvPr id="15" name="Right Arrow 14"/>
            <p:cNvSpPr/>
            <p:nvPr/>
          </p:nvSpPr>
          <p:spPr>
            <a:xfrm>
              <a:off x="3515576" y="3400425"/>
              <a:ext cx="1913674" cy="4857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2953" y="2973884"/>
              <a:ext cx="757873" cy="75787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837503" y="3352820"/>
            <a:ext cx="1802879" cy="854353"/>
            <a:chOff x="7837503" y="3352820"/>
            <a:chExt cx="1802879" cy="854353"/>
          </a:xfrm>
        </p:grpSpPr>
        <p:sp>
          <p:nvSpPr>
            <p:cNvPr id="17" name="Right Arrow 16"/>
            <p:cNvSpPr/>
            <p:nvPr/>
          </p:nvSpPr>
          <p:spPr>
            <a:xfrm rot="1324498">
              <a:off x="7837503" y="3721398"/>
              <a:ext cx="1802879" cy="4857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3975" y="3352820"/>
              <a:ext cx="757873" cy="75787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36773" y="4767804"/>
            <a:ext cx="908666" cy="485775"/>
            <a:chOff x="5936773" y="4767804"/>
            <a:chExt cx="908666" cy="485775"/>
          </a:xfrm>
        </p:grpSpPr>
        <p:sp>
          <p:nvSpPr>
            <p:cNvPr id="16" name="Right Arrow 15"/>
            <p:cNvSpPr/>
            <p:nvPr/>
          </p:nvSpPr>
          <p:spPr>
            <a:xfrm rot="1324498">
              <a:off x="5936773" y="4767804"/>
              <a:ext cx="908666" cy="4857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3191" y="4812776"/>
              <a:ext cx="395830" cy="39583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27" y="5025675"/>
            <a:ext cx="757873" cy="7578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018471" y="4043044"/>
            <a:ext cx="834525" cy="757873"/>
            <a:chOff x="11543329" y="5049886"/>
            <a:chExt cx="834525" cy="757873"/>
          </a:xfrm>
        </p:grpSpPr>
        <p:sp>
          <p:nvSpPr>
            <p:cNvPr id="9" name="Rectangle 8"/>
            <p:cNvSpPr/>
            <p:nvPr/>
          </p:nvSpPr>
          <p:spPr>
            <a:xfrm>
              <a:off x="11543329" y="5103775"/>
              <a:ext cx="834525" cy="6540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85258" y="5049886"/>
              <a:ext cx="757873" cy="757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4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Share with </a:t>
            </a:r>
            <a:r>
              <a:rPr lang="en-US" dirty="0" smtClean="0"/>
              <a:t>someone (e.g., Facebook user)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963"/>
            <a:ext cx="12216023" cy="487203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143000" y="3400425"/>
            <a:ext cx="1971675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15576" y="3400425"/>
            <a:ext cx="1913674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324498">
            <a:off x="5936773" y="4767804"/>
            <a:ext cx="908666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981" y="5103775"/>
            <a:ext cx="654050" cy="65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48" y="0"/>
            <a:ext cx="3855697" cy="6858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2179110">
            <a:off x="5779040" y="4580110"/>
            <a:ext cx="908666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502333" y="3248629"/>
            <a:ext cx="1913674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1009185" y="3228067"/>
            <a:ext cx="1971675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/>
              <a:t>Sharing user downloads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963"/>
            <a:ext cx="12216023" cy="487203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143000" y="3400425"/>
            <a:ext cx="1971675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15576" y="3400425"/>
            <a:ext cx="1913674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324498">
            <a:off x="5936773" y="4767804"/>
            <a:ext cx="908666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24498">
            <a:off x="7837503" y="3721398"/>
            <a:ext cx="1802879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8494" y="3205068"/>
            <a:ext cx="1802879" cy="781374"/>
            <a:chOff x="7878494" y="3205068"/>
            <a:chExt cx="1802879" cy="781374"/>
          </a:xfrm>
        </p:grpSpPr>
        <p:sp>
          <p:nvSpPr>
            <p:cNvPr id="9" name="Right Arrow 8"/>
            <p:cNvSpPr/>
            <p:nvPr/>
          </p:nvSpPr>
          <p:spPr>
            <a:xfrm rot="12098367">
              <a:off x="7878494" y="3500667"/>
              <a:ext cx="1802879" cy="4857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8231" y="3205068"/>
              <a:ext cx="757873" cy="75787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981" y="5103775"/>
            <a:ext cx="654050" cy="654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99307" y="2695363"/>
            <a:ext cx="1913674" cy="888641"/>
            <a:chOff x="3478302" y="2670429"/>
            <a:chExt cx="1913674" cy="888641"/>
          </a:xfrm>
        </p:grpSpPr>
        <p:sp>
          <p:nvSpPr>
            <p:cNvPr id="12" name="Right Arrow 11"/>
            <p:cNvSpPr/>
            <p:nvPr/>
          </p:nvSpPr>
          <p:spPr>
            <a:xfrm rot="10800000">
              <a:off x="3478302" y="3073295"/>
              <a:ext cx="1913674" cy="4857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3476" y="2670429"/>
              <a:ext cx="757873" cy="75787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100376" y="2691113"/>
            <a:ext cx="1971675" cy="864712"/>
            <a:chOff x="1100376" y="2691113"/>
            <a:chExt cx="1971675" cy="864712"/>
          </a:xfrm>
        </p:grpSpPr>
        <p:sp>
          <p:nvSpPr>
            <p:cNvPr id="19" name="Right Arrow 18"/>
            <p:cNvSpPr/>
            <p:nvPr/>
          </p:nvSpPr>
          <p:spPr>
            <a:xfrm rot="10800000">
              <a:off x="1100376" y="3070050"/>
              <a:ext cx="1971675" cy="48577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7276" y="2691113"/>
              <a:ext cx="757873" cy="757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8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Moving out of “beta”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Multiple-version files (in progress)</a:t>
            </a:r>
          </a:p>
          <a:p>
            <a:r>
              <a:rPr lang="en-US" sz="3200" dirty="0" smtClean="0"/>
              <a:t>Support for groups</a:t>
            </a:r>
          </a:p>
          <a:p>
            <a:r>
              <a:rPr lang="en-US" sz="3200" dirty="0" smtClean="0"/>
              <a:t>Developer &amp; API documentation</a:t>
            </a:r>
          </a:p>
          <a:p>
            <a:r>
              <a:rPr lang="en-US" sz="3200" dirty="0" smtClean="0"/>
              <a:t>Deal with Google sign-in library issue</a:t>
            </a:r>
          </a:p>
          <a:p>
            <a:r>
              <a:rPr lang="en-US" sz="3200" dirty="0" smtClean="0"/>
              <a:t>Downloads need “collection” support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116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github.com/crspybits/SyncServerII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github.com/crspybits/SyncServer-iOSClient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github.com/crspybits/SharedImages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https://crspybits.github.io/SyncServerII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technical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65468"/>
            <a:ext cx="9613861" cy="46849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Authentication: Three phases: </a:t>
            </a:r>
          </a:p>
          <a:p>
            <a:pPr lvl="1"/>
            <a:r>
              <a:rPr lang="en-US" dirty="0" smtClean="0"/>
              <a:t>1) app: authorization with sign-in provider (e.g., Google)</a:t>
            </a:r>
          </a:p>
          <a:p>
            <a:pPr lvl="1"/>
            <a:r>
              <a:rPr lang="en-US" dirty="0" smtClean="0"/>
              <a:t>2) server: check access token with sign-in provider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) check that this user is on server</a:t>
            </a:r>
          </a:p>
          <a:p>
            <a:r>
              <a:rPr lang="en-US" dirty="0" smtClean="0"/>
              <a:t>Optimistic synchronization</a:t>
            </a:r>
          </a:p>
          <a:p>
            <a:pPr lvl="1"/>
            <a:r>
              <a:rPr lang="en-US" dirty="0" smtClean="0"/>
              <a:t>“master version” summarizes state of one user’s data; gets updated on any committed upload batch</a:t>
            </a:r>
          </a:p>
          <a:p>
            <a:pPr lvl="1"/>
            <a:r>
              <a:rPr lang="en-US" dirty="0" smtClean="0"/>
              <a:t>Downloads &amp; uploads send a master version; if </a:t>
            </a:r>
            <a:r>
              <a:rPr lang="en-US" dirty="0" err="1" smtClean="0"/>
              <a:t>doens’t</a:t>
            </a:r>
            <a:r>
              <a:rPr lang="en-US" dirty="0" smtClean="0"/>
              <a:t> match, operation fails</a:t>
            </a:r>
          </a:p>
          <a:p>
            <a:r>
              <a:rPr lang="en-US" dirty="0" smtClean="0"/>
              <a:t>Locks are only held (a) on the server, and (b) only briefly</a:t>
            </a:r>
          </a:p>
          <a:p>
            <a:r>
              <a:rPr lang="en-US" dirty="0" smtClean="0"/>
              <a:t>Uploads and downloads take place concurrently</a:t>
            </a:r>
            <a:r>
              <a:rPr lang="mr-IN" dirty="0" smtClean="0"/>
              <a:t>–</a:t>
            </a:r>
            <a:r>
              <a:rPr lang="en-US" dirty="0" smtClean="0"/>
              <a:t> different users</a:t>
            </a:r>
          </a:p>
          <a:p>
            <a:r>
              <a:rPr lang="en-US" dirty="0" smtClean="0"/>
              <a:t>Batches of upload deletions &amp; file uploads</a:t>
            </a:r>
          </a:p>
          <a:p>
            <a:pPr lvl="1"/>
            <a:r>
              <a:rPr lang="en-US" dirty="0" smtClean="0"/>
              <a:t>Done in atomic manner: The group is committed or fails to commit</a:t>
            </a:r>
          </a:p>
          <a:p>
            <a:r>
              <a:rPr lang="en-US" dirty="0" smtClean="0"/>
              <a:t>Downloads-- carried out in an eventually consistent manner</a:t>
            </a:r>
          </a:p>
          <a:p>
            <a:r>
              <a:rPr lang="en-US" dirty="0" smtClean="0"/>
              <a:t>Both server and (iOS) client are written in Swift</a:t>
            </a:r>
          </a:p>
          <a:p>
            <a:r>
              <a:rPr lang="en-US" dirty="0" smtClean="0"/>
              <a:t>Database: </a:t>
            </a:r>
            <a:r>
              <a:rPr lang="en-US" dirty="0" err="1" smtClean="0"/>
              <a:t>mySQL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General concept</a:t>
            </a:r>
          </a:p>
          <a:p>
            <a:r>
              <a:rPr lang="en-US" sz="3200" dirty="0" smtClean="0"/>
              <a:t>Use cases</a:t>
            </a:r>
          </a:p>
          <a:p>
            <a:r>
              <a:rPr lang="en-US" sz="3200" dirty="0" smtClean="0"/>
              <a:t>System </a:t>
            </a:r>
            <a:r>
              <a:rPr lang="en-US" sz="3200" dirty="0" smtClean="0"/>
              <a:t>architecture</a:t>
            </a:r>
            <a:endParaRPr lang="en-US" sz="3200" dirty="0" smtClean="0"/>
          </a:p>
          <a:p>
            <a:r>
              <a:rPr lang="en-US" sz="3200" dirty="0" err="1" smtClean="0"/>
              <a:t>SharedImages</a:t>
            </a:r>
            <a:r>
              <a:rPr lang="en-US" sz="3200" dirty="0" smtClean="0"/>
              <a:t>: Example app</a:t>
            </a:r>
          </a:p>
          <a:p>
            <a:r>
              <a:rPr lang="en-US" sz="3200" dirty="0" smtClean="0"/>
              <a:t>Next </a:t>
            </a:r>
            <a:r>
              <a:rPr lang="en-US" sz="3200" dirty="0" smtClean="0"/>
              <a:t>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General Concept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purpose client </a:t>
            </a:r>
            <a:r>
              <a:rPr lang="en-US" sz="3600" dirty="0"/>
              <a:t>framework </a:t>
            </a:r>
            <a:r>
              <a:rPr lang="en-US" sz="3600" dirty="0" smtClean="0"/>
              <a:t>&amp; server</a:t>
            </a:r>
            <a:endParaRPr lang="en-US" sz="3600" dirty="0"/>
          </a:p>
          <a:p>
            <a:r>
              <a:rPr lang="en-US" sz="3600" dirty="0"/>
              <a:t>Can be applied to numerous </a:t>
            </a:r>
            <a:r>
              <a:rPr lang="en-US" sz="3600" dirty="0" smtClean="0"/>
              <a:t>apps </a:t>
            </a:r>
            <a:endParaRPr lang="en-US" sz="3600" dirty="0"/>
          </a:p>
          <a:p>
            <a:r>
              <a:rPr lang="en-US" sz="3600" dirty="0"/>
              <a:t>Each needs a separate server </a:t>
            </a:r>
            <a:r>
              <a:rPr lang="en-US" sz="3600" dirty="0" smtClean="0"/>
              <a:t>and (iOS</a:t>
            </a:r>
            <a:r>
              <a:rPr lang="en-US" sz="3600" dirty="0"/>
              <a:t>) </a:t>
            </a:r>
            <a:r>
              <a:rPr lang="en-US" sz="3600" dirty="0" smtClean="0"/>
              <a:t>app</a:t>
            </a:r>
            <a:endParaRPr lang="en-US" sz="36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59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502" y="0"/>
            <a:ext cx="12350592" cy="6947209"/>
          </a:xfrm>
        </p:spPr>
      </p:pic>
    </p:spTree>
    <p:extLst>
      <p:ext uri="{BB962C8B-B14F-4D97-AF65-F5344CB8AC3E}">
        <p14:creationId xmlns:p14="http://schemas.microsoft.com/office/powerpoint/2010/main" val="12375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1) </a:t>
            </a:r>
            <a:r>
              <a:rPr lang="en-US" dirty="0"/>
              <a:t>Private social </a:t>
            </a:r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65432"/>
            <a:ext cx="9613861" cy="45211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Current social media</a:t>
            </a:r>
          </a:p>
          <a:p>
            <a:pPr lvl="1"/>
            <a:r>
              <a:rPr lang="en-US" sz="2400" dirty="0" smtClean="0"/>
              <a:t>Data stored on corporate servers; you can lose ownership both “physically” of files and in terms of intellectual property.</a:t>
            </a:r>
          </a:p>
          <a:p>
            <a:r>
              <a:rPr lang="en-US" sz="2800" dirty="0" smtClean="0"/>
              <a:t>If developer </a:t>
            </a:r>
            <a:r>
              <a:rPr lang="en-US" sz="2800" dirty="0" smtClean="0"/>
              <a:t>makes </a:t>
            </a:r>
            <a:r>
              <a:rPr lang="en-US" sz="2800" dirty="0" smtClean="0"/>
              <a:t>use of </a:t>
            </a:r>
            <a:r>
              <a:rPr lang="en-US" sz="2800" dirty="0" err="1" smtClean="0"/>
              <a:t>SyncServer</a:t>
            </a:r>
            <a:r>
              <a:rPr lang="en-US" sz="2800" dirty="0" smtClean="0"/>
              <a:t>, then:</a:t>
            </a:r>
          </a:p>
          <a:p>
            <a:pPr lvl="1"/>
            <a:r>
              <a:rPr lang="en-US" sz="2400" dirty="0" smtClean="0"/>
              <a:t>Data content (e.g., images) is stored in app users cloud (e.g., Google Drive)</a:t>
            </a:r>
          </a:p>
          <a:p>
            <a:pPr lvl="1"/>
            <a:r>
              <a:rPr lang="en-US" sz="2400" dirty="0" smtClean="0"/>
              <a:t>Data can also be safely shared</a:t>
            </a:r>
            <a:r>
              <a:rPr lang="en-US" sz="2400" dirty="0"/>
              <a:t> </a:t>
            </a:r>
            <a:r>
              <a:rPr lang="en-US" sz="2400" dirty="0" smtClean="0"/>
              <a:t>with friends through various sign-in methods (e.g., Facebook)</a:t>
            </a:r>
          </a:p>
          <a:p>
            <a:pPr lvl="1"/>
            <a:r>
              <a:rPr lang="en-US" sz="2400" dirty="0" smtClean="0"/>
              <a:t>User retains ownership</a:t>
            </a:r>
          </a:p>
          <a:p>
            <a:pPr lvl="1"/>
            <a:r>
              <a:rPr lang="en-US" sz="2400" dirty="0" smtClean="0"/>
              <a:t>“private” data: is not </a:t>
            </a:r>
            <a:r>
              <a:rPr lang="en-US" sz="2400" dirty="0" smtClean="0"/>
              <a:t>searchable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999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2) Data longevity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1684"/>
            <a:ext cx="10406779" cy="4672012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Apps sometimes hide their data</a:t>
            </a:r>
          </a:p>
          <a:p>
            <a:pPr lvl="1"/>
            <a:r>
              <a:rPr lang="en-US" sz="2400" dirty="0" smtClean="0"/>
              <a:t>For example, you enter your favorite restaurant meals and preferences, and images of those events</a:t>
            </a:r>
          </a:p>
          <a:p>
            <a:pPr lvl="1"/>
            <a:r>
              <a:rPr lang="en-US" sz="2400" dirty="0" smtClean="0"/>
              <a:t>App stores data internally</a:t>
            </a:r>
          </a:p>
          <a:p>
            <a:pPr lvl="1"/>
            <a:r>
              <a:rPr lang="en-US" sz="2400" dirty="0" smtClean="0"/>
              <a:t>If app stops being supported, you lose access to data</a:t>
            </a:r>
          </a:p>
          <a:p>
            <a:pPr lvl="1"/>
            <a:r>
              <a:rPr lang="en-US" sz="2400" dirty="0" smtClean="0"/>
              <a:t>If you lose your device or your backup fails, you lose access to data</a:t>
            </a:r>
          </a:p>
          <a:p>
            <a:r>
              <a:rPr lang="en-US" sz="2800" dirty="0"/>
              <a:t>If </a:t>
            </a:r>
            <a:r>
              <a:rPr lang="en-US" sz="2800" dirty="0" smtClean="0"/>
              <a:t>developer </a:t>
            </a:r>
            <a:r>
              <a:rPr lang="en-US" sz="2800" dirty="0"/>
              <a:t>make use of </a:t>
            </a:r>
            <a:r>
              <a:rPr lang="en-US" sz="2800" dirty="0" err="1" smtClean="0"/>
              <a:t>SyncServer</a:t>
            </a:r>
            <a:r>
              <a:rPr lang="en-US" sz="2800" dirty="0"/>
              <a:t>, then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Data stored in normal files (not special database or otherwise obscured formats)</a:t>
            </a:r>
          </a:p>
          <a:p>
            <a:pPr lvl="1"/>
            <a:r>
              <a:rPr lang="en-US" sz="2400" dirty="0" smtClean="0"/>
              <a:t>Data is stored in normal places in your cloud storage.</a:t>
            </a:r>
          </a:p>
          <a:p>
            <a:pPr lvl="1"/>
            <a:r>
              <a:rPr lang="en-US" sz="2400" dirty="0" smtClean="0"/>
              <a:t>E.g., in Dropbox, /Apps/&lt;</a:t>
            </a:r>
            <a:r>
              <a:rPr lang="en-US" sz="2400" dirty="0" err="1" smtClean="0"/>
              <a:t>AppName</a:t>
            </a:r>
            <a:r>
              <a:rPr lang="en-US" sz="2400" dirty="0" smtClean="0"/>
              <a:t>&gt;/&lt;</a:t>
            </a:r>
            <a:r>
              <a:rPr lang="en-US" sz="2400" dirty="0" err="1" smtClean="0"/>
              <a:t>YourFiles</a:t>
            </a:r>
            <a:r>
              <a:rPr lang="en-US" sz="2400" dirty="0" smtClean="0"/>
              <a:t>&gt;</a:t>
            </a:r>
          </a:p>
          <a:p>
            <a:pPr lvl="1"/>
            <a:r>
              <a:rPr lang="en-US" sz="2400" dirty="0" smtClean="0"/>
              <a:t>Also enables backup and recovery in same manner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99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3) Developers save 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should developers or small companies pay for storing users data?</a:t>
            </a:r>
          </a:p>
          <a:p>
            <a:r>
              <a:rPr lang="en-US" sz="2800" dirty="0" err="1" smtClean="0"/>
              <a:t>SyncServer</a:t>
            </a:r>
            <a:r>
              <a:rPr lang="en-US" sz="2800" dirty="0" smtClean="0"/>
              <a:t> stores content data in users own cloud storage</a:t>
            </a:r>
          </a:p>
          <a:p>
            <a:r>
              <a:rPr lang="en-US" sz="2800" dirty="0" smtClean="0"/>
              <a:t>Meta-data, </a:t>
            </a:r>
            <a:r>
              <a:rPr lang="en-US" sz="2800" dirty="0" smtClean="0"/>
              <a:t>&amp; some user </a:t>
            </a:r>
            <a:r>
              <a:rPr lang="en-US" sz="2800" dirty="0" smtClean="0"/>
              <a:t>credentials stored on server</a:t>
            </a:r>
          </a:p>
          <a:p>
            <a:r>
              <a:rPr lang="en-US" sz="2800" dirty="0" smtClean="0"/>
              <a:t>Estimate: Server data is about 1/100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size of </a:t>
            </a:r>
            <a:r>
              <a:rPr lang="en-US" sz="2800" dirty="0" smtClean="0"/>
              <a:t>content </a:t>
            </a:r>
            <a:r>
              <a:rPr lang="en-US" sz="2800" dirty="0" smtClean="0"/>
              <a:t>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7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4) Offline use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93986"/>
            <a:ext cx="9613861" cy="3599316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 too often apps become inoperable without network access</a:t>
            </a:r>
          </a:p>
          <a:p>
            <a:r>
              <a:rPr lang="en-US" sz="2800" dirty="0" smtClean="0"/>
              <a:t>iOS client for </a:t>
            </a:r>
            <a:r>
              <a:rPr lang="en-US" sz="2800" dirty="0" err="1" smtClean="0"/>
              <a:t>SyncServer</a:t>
            </a:r>
            <a:endParaRPr lang="en-US" sz="2800" dirty="0" smtClean="0"/>
          </a:p>
          <a:p>
            <a:pPr lvl="1"/>
            <a:r>
              <a:rPr lang="en-US" sz="2400" dirty="0" smtClean="0"/>
              <a:t>Encourages offline operation</a:t>
            </a:r>
          </a:p>
          <a:p>
            <a:pPr lvl="1"/>
            <a:r>
              <a:rPr lang="en-US" sz="2400" dirty="0" smtClean="0"/>
              <a:t>New data </a:t>
            </a:r>
            <a:r>
              <a:rPr lang="en-US" sz="2400" dirty="0" smtClean="0"/>
              <a:t>queued </a:t>
            </a:r>
            <a:r>
              <a:rPr lang="en-US" sz="2400" dirty="0" smtClean="0"/>
              <a:t>for upload, </a:t>
            </a:r>
            <a:r>
              <a:rPr lang="en-US" sz="2400" dirty="0" smtClean="0"/>
              <a:t>with </a:t>
            </a:r>
            <a:r>
              <a:rPr lang="en-US" sz="2400" dirty="0" smtClean="0"/>
              <a:t>no network access</a:t>
            </a:r>
          </a:p>
          <a:p>
            <a:pPr lvl="1"/>
            <a:r>
              <a:rPr lang="en-US" sz="2400" dirty="0" smtClean="0"/>
              <a:t>Queued data survives app re-launches</a:t>
            </a:r>
          </a:p>
          <a:p>
            <a:pPr lvl="2"/>
            <a:r>
              <a:rPr lang="en-US" sz="2000" dirty="0" smtClean="0"/>
              <a:t>And app crashes</a:t>
            </a:r>
          </a:p>
          <a:p>
            <a:pPr lvl="1"/>
            <a:r>
              <a:rPr lang="en-US" sz="2400" dirty="0" smtClean="0"/>
              <a:t>Network </a:t>
            </a:r>
            <a:r>
              <a:rPr lang="en-US" sz="2400" dirty="0" err="1" smtClean="0"/>
              <a:t>againavailable</a:t>
            </a:r>
            <a:r>
              <a:rPr lang="en-US" sz="2400" dirty="0" smtClean="0"/>
              <a:t>: Uploads </a:t>
            </a:r>
            <a:r>
              <a:rPr lang="en-US" sz="2400" dirty="0" smtClean="0"/>
              <a:t>and downloads can again occur.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app </a:t>
            </a:r>
            <a:r>
              <a:rPr lang="en-US" sz="2400" dirty="0" smtClean="0"/>
              <a:t>makes </a:t>
            </a:r>
            <a:r>
              <a:rPr lang="en-US" sz="2400" dirty="0" smtClean="0"/>
              <a:t>data </a:t>
            </a:r>
            <a:r>
              <a:rPr lang="en-US" sz="2400" dirty="0" smtClean="0"/>
              <a:t>available offline, then </a:t>
            </a:r>
            <a:r>
              <a:rPr lang="en-US" sz="2400" dirty="0" err="1" smtClean="0"/>
              <a:t>SyncServer</a:t>
            </a:r>
            <a:r>
              <a:rPr lang="en-US" sz="2400" dirty="0" smtClean="0"/>
              <a:t> can provide the other </a:t>
            </a:r>
            <a:r>
              <a:rPr lang="en-US" sz="2400" dirty="0" smtClean="0"/>
              <a:t>side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92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3039</TotalTime>
  <Words>1133</Words>
  <Application>Microsoft Macintosh PowerPoint</Application>
  <PresentationFormat>Widescreen</PresentationFormat>
  <Paragraphs>134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Mangal</vt:lpstr>
      <vt:lpstr>Trebuchet MS</vt:lpstr>
      <vt:lpstr>Arial</vt:lpstr>
      <vt:lpstr>Berlin</vt:lpstr>
      <vt:lpstr>SyncServerII:  Server and Framework</vt:lpstr>
      <vt:lpstr>PowerPoint Presentation</vt:lpstr>
      <vt:lpstr>Topics</vt:lpstr>
      <vt:lpstr>General Concept</vt:lpstr>
      <vt:lpstr>PowerPoint Presentation</vt:lpstr>
      <vt:lpstr>Use Case 1) Private social media</vt:lpstr>
      <vt:lpstr>Use Case 2) Data longevity</vt:lpstr>
      <vt:lpstr>Use Case 3) Developers save $$$</vt:lpstr>
      <vt:lpstr>Use case 4) Offline use of data</vt:lpstr>
      <vt:lpstr>System Architecture</vt:lpstr>
      <vt:lpstr>Example App: SharedImages</vt:lpstr>
      <vt:lpstr>1) Upload an image</vt:lpstr>
      <vt:lpstr>2) Share with someone (e.g., Facebook user)</vt:lpstr>
      <vt:lpstr>3) Sharing user downloads</vt:lpstr>
      <vt:lpstr>Next steps: Moving out of “beta”</vt:lpstr>
      <vt:lpstr>Further reading</vt:lpstr>
      <vt:lpstr>Some technical characteristics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Prince</dc:creator>
  <cp:lastModifiedBy>Chris Prince</cp:lastModifiedBy>
  <cp:revision>212</cp:revision>
  <dcterms:created xsi:type="dcterms:W3CDTF">2018-01-19T02:55:14Z</dcterms:created>
  <dcterms:modified xsi:type="dcterms:W3CDTF">2018-02-06T20:06:03Z</dcterms:modified>
</cp:coreProperties>
</file>