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31"/>
  </p:notesMasterIdLst>
  <p:sldIdLst>
    <p:sldId id="256" r:id="rId2"/>
    <p:sldId id="336" r:id="rId3"/>
    <p:sldId id="274" r:id="rId4"/>
    <p:sldId id="321" r:id="rId5"/>
    <p:sldId id="322" r:id="rId6"/>
    <p:sldId id="337" r:id="rId7"/>
    <p:sldId id="310" r:id="rId8"/>
    <p:sldId id="343" r:id="rId9"/>
    <p:sldId id="319" r:id="rId10"/>
    <p:sldId id="330" r:id="rId11"/>
    <p:sldId id="318" r:id="rId12"/>
    <p:sldId id="264" r:id="rId13"/>
    <p:sldId id="294" r:id="rId14"/>
    <p:sldId id="289" r:id="rId15"/>
    <p:sldId id="329" r:id="rId16"/>
    <p:sldId id="335" r:id="rId17"/>
    <p:sldId id="342" r:id="rId18"/>
    <p:sldId id="338" r:id="rId19"/>
    <p:sldId id="339" r:id="rId20"/>
    <p:sldId id="340" r:id="rId21"/>
    <p:sldId id="304" r:id="rId22"/>
    <p:sldId id="305" r:id="rId23"/>
    <p:sldId id="306" r:id="rId24"/>
    <p:sldId id="326" r:id="rId25"/>
    <p:sldId id="303" r:id="rId26"/>
    <p:sldId id="332" r:id="rId27"/>
    <p:sldId id="333" r:id="rId28"/>
    <p:sldId id="334" r:id="rId29"/>
    <p:sldId id="33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/>
    <p:restoredTop sz="58771"/>
  </p:normalViewPr>
  <p:slideViewPr>
    <p:cSldViewPr snapToGrid="0" snapToObjects="1">
      <p:cViewPr>
        <p:scale>
          <a:sx n="90" d="100"/>
          <a:sy n="90" d="100"/>
        </p:scale>
        <p:origin x="1032" y="-336"/>
      </p:cViewPr>
      <p:guideLst/>
    </p:cSldViewPr>
  </p:slideViewPr>
  <p:notesTextViewPr>
    <p:cViewPr>
      <p:scale>
        <a:sx n="1" d="1"/>
        <a:sy n="1" d="1"/>
      </p:scale>
      <p:origin x="0" y="-33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B5409-5FE9-4741-8314-132E804E06DC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58C9-7BB6-C34C-A0F4-0FFA064E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ple/swift-corelibs-foundation/blob/master/Docs/Status.md" TargetMode="External"/><Relationship Id="rId4" Type="http://schemas.openxmlformats.org/officeDocument/2006/relationships/hyperlink" Target="https://realm.io/news/slug-jeff-bergier-building-production-server-swift-app/)" TargetMode="External"/><Relationship Id="rId5" Type="http://schemas.openxmlformats.org/officeDocument/2006/relationships/hyperlink" Target="https://github.com/apple/swift-corelibs-foundatio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ustwo.com/blog/exploring-server-side-swift)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 make this talk interactive. And</a:t>
            </a:r>
            <a:r>
              <a:rPr lang="en-US" baseline="0" dirty="0" smtClean="0"/>
              <a:t> I’m happy to reshape it depending on interest. </a:t>
            </a:r>
            <a:r>
              <a:rPr lang="en-US" baseline="0" smtClean="0"/>
              <a:t>Feel free to ask questions!!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Open source system to </a:t>
            </a:r>
            <a:r>
              <a:rPr lang="en-US" sz="2400" dirty="0" smtClean="0"/>
              <a:t>mobile apps to </a:t>
            </a:r>
            <a:br>
              <a:rPr lang="en-US" sz="2400" dirty="0" smtClean="0"/>
            </a:br>
            <a:r>
              <a:rPr lang="en-US" sz="2400" dirty="0" smtClean="0"/>
              <a:t>(a) store user data in users cloud storage (e.g., Google Drive), and</a:t>
            </a:r>
            <a:br>
              <a:rPr lang="en-US" sz="2400" dirty="0" smtClean="0"/>
            </a:br>
            <a:r>
              <a:rPr lang="en-US" sz="2400" dirty="0" smtClean="0"/>
              <a:t>(b) safely share that cloud data with other users (e.g., Facebook)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Xcode</a:t>
            </a:r>
            <a:r>
              <a:rPr lang="en-US" dirty="0" smtClean="0"/>
              <a:t> is an</a:t>
            </a:r>
            <a:r>
              <a:rPr lang="en-US" baseline="0" dirty="0" smtClean="0"/>
              <a:t> IDE that is typically used for iOS, Watch OS and TV OS development. But, to some degree you can also use it for server development.</a:t>
            </a:r>
          </a:p>
          <a:p>
            <a:r>
              <a:rPr lang="en-US" baseline="0" dirty="0" smtClean="0"/>
              <a:t>Example of an </a:t>
            </a:r>
            <a:r>
              <a:rPr lang="en-US" baseline="0" dirty="0" err="1" smtClean="0"/>
              <a:t>Xcode</a:t>
            </a:r>
            <a:r>
              <a:rPr lang="en-US" baseline="0" dirty="0" smtClean="0"/>
              <a:t> setting: A SERVER or DEBUG flag in the build.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2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I mean by safe: So that other users don’t generally have access to your cloud storage. Just the files you want them to have access to.</a:t>
            </a:r>
          </a:p>
          <a:p>
            <a:endParaRPr lang="en-US" dirty="0" smtClean="0"/>
          </a:p>
          <a:p>
            <a:r>
              <a:rPr lang="en-US" dirty="0" smtClean="0"/>
              <a:t>How much work is it to install on </a:t>
            </a:r>
            <a:r>
              <a:rPr lang="en-US" dirty="0" err="1" smtClean="0"/>
              <a:t>Redhat</a:t>
            </a:r>
            <a:r>
              <a:rPr lang="en-US" baseline="0" dirty="0" smtClean="0"/>
              <a:t> or other distros?</a:t>
            </a:r>
            <a:endParaRPr lang="en-US" baseline="0" dirty="0"/>
          </a:p>
          <a:p>
            <a:r>
              <a:rPr lang="en-US" baseline="0" dirty="0" smtClean="0"/>
              <a:t>General orientation of </a:t>
            </a:r>
            <a:r>
              <a:rPr lang="en-US" baseline="0" dirty="0" err="1" smtClean="0"/>
              <a:t>SyncServer</a:t>
            </a:r>
            <a:r>
              <a:rPr lang="en-US" baseline="0" dirty="0" smtClean="0"/>
              <a:t> is file-based data storage.</a:t>
            </a:r>
          </a:p>
          <a:p>
            <a:r>
              <a:rPr lang="en-US" baseline="0" dirty="0" smtClean="0"/>
              <a:t>Server: Swift for all components.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08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single app type requires</a:t>
            </a:r>
            <a:r>
              <a:rPr lang="en-US" baseline="0" dirty="0" smtClean="0"/>
              <a:t> its own server</a:t>
            </a:r>
          </a:p>
          <a:p>
            <a:r>
              <a:rPr lang="en-US" baseline="0" dirty="0" err="1" smtClean="0"/>
              <a:t>mySQL</a:t>
            </a:r>
            <a:r>
              <a:rPr lang="en-US" baseline="0" dirty="0" smtClean="0"/>
              <a:t> only stores meta-info and not content</a:t>
            </a:r>
          </a:p>
          <a:p>
            <a:r>
              <a:rPr lang="en-US" baseline="0" dirty="0" smtClean="0"/>
              <a:t>Requests to cloud storage go through the server for security purposes</a:t>
            </a:r>
            <a:r>
              <a:rPr lang="mr-IN" baseline="0" dirty="0" smtClean="0"/>
              <a:t>–</a:t>
            </a:r>
            <a:r>
              <a:rPr lang="en-US" baseline="0" dirty="0" smtClean="0"/>
              <a:t> so that a sharing user doesn’t have cloud storage creds going back to the mobile app.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wonder if we could integrate a P2P network. E.g., 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www.resilio.com</a:t>
            </a:r>
            <a:r>
              <a:rPr lang="en-US" dirty="0" smtClean="0"/>
              <a:t>/blog/sync-hacks-a-complete-guide-to-creating-your-own-private-dropbox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www.resilio.com</a:t>
            </a:r>
            <a:r>
              <a:rPr lang="en-US" dirty="0" smtClean="0"/>
              <a:t>/individuals/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lifehacker.com</a:t>
            </a:r>
            <a:r>
              <a:rPr lang="en-US" dirty="0" smtClean="0"/>
              <a:t>/should-i-use-bittorrent-sync-instead-of-dropbox-1522881147</a:t>
            </a:r>
          </a:p>
          <a:p>
            <a:endParaRPr lang="en-US" dirty="0" smtClean="0"/>
          </a:p>
          <a:p>
            <a:r>
              <a:rPr lang="en-US" dirty="0" smtClean="0"/>
              <a:t>Perhaps </a:t>
            </a:r>
            <a:r>
              <a:rPr lang="en-US" dirty="0" err="1" smtClean="0"/>
              <a:t>BitTorrent</a:t>
            </a:r>
            <a:r>
              <a:rPr lang="en-US" dirty="0" smtClean="0"/>
              <a:t> Sync could just be used as a Dropbox or cloud storage replacement: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computers.tutsplus.com</a:t>
            </a:r>
            <a:r>
              <a:rPr lang="en-US" dirty="0" smtClean="0"/>
              <a:t>/tutorials/build-your-own-self-hosted-</a:t>
            </a:r>
            <a:r>
              <a:rPr lang="en-US" dirty="0" err="1" smtClean="0"/>
              <a:t>dropbox</a:t>
            </a:r>
            <a:r>
              <a:rPr lang="en-US" dirty="0" smtClean="0"/>
              <a:t>-with-</a:t>
            </a:r>
            <a:r>
              <a:rPr lang="en-US" dirty="0" err="1" smtClean="0"/>
              <a:t>bittorrent</a:t>
            </a:r>
            <a:r>
              <a:rPr lang="en-US" dirty="0" smtClean="0"/>
              <a:t>-sync--cms-21836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www.resilio.com</a:t>
            </a:r>
            <a:r>
              <a:rPr lang="en-US" dirty="0" smtClean="0"/>
              <a:t>/blog/how-to-create-a-secure-cloud-with-bittorrent-sync-amazon-ec2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beta, I mean: Not yet deployed in production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Single versioned files: Not yet dealing with versioning conflicts: i.e., one two devices making concurrent changes to the same file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streaming yet; bottleneck/server limitation (</a:t>
            </a:r>
            <a:r>
              <a:rPr lang="en-US" dirty="0" err="1" smtClean="0"/>
              <a:t>Kitura</a:t>
            </a:r>
            <a:r>
              <a:rPr lang="en-US" dirty="0" smtClean="0"/>
              <a:t> limitation)</a:t>
            </a:r>
          </a:p>
          <a:p>
            <a:endParaRPr lang="en-US" dirty="0" smtClean="0"/>
          </a:p>
          <a:p>
            <a:r>
              <a:rPr lang="is-IS" dirty="0" smtClean="0"/>
              <a:t>Stats:</a:t>
            </a:r>
          </a:p>
          <a:p>
            <a:pPr lvl="1"/>
            <a:r>
              <a:rPr lang="is-IS" dirty="0" smtClean="0"/>
              <a:t>Nearly all code in Swift</a:t>
            </a:r>
          </a:p>
          <a:p>
            <a:pPr lvl="1"/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20617</a:t>
            </a:r>
            <a:r>
              <a:rPr lang="is-IS" dirty="0" smtClean="0"/>
              <a:t> </a:t>
            </a:r>
            <a:r>
              <a:rPr lang="is-IS" dirty="0" smtClean="0"/>
              <a:t>lines of code</a:t>
            </a:r>
          </a:p>
          <a:p>
            <a:pPr lvl="1"/>
            <a:r>
              <a:rPr lang="is-IS" dirty="0" smtClean="0"/>
              <a:t>280 automated test cases</a:t>
            </a:r>
          </a:p>
          <a:p>
            <a:endParaRPr lang="en-US" dirty="0" smtClean="0"/>
          </a:p>
          <a:p>
            <a:r>
              <a:rPr lang="en-US" dirty="0" smtClean="0"/>
              <a:t>Test cases:</a:t>
            </a:r>
          </a:p>
          <a:p>
            <a:r>
              <a:rPr lang="en-US" dirty="0" smtClean="0"/>
              <a:t>118 in client</a:t>
            </a:r>
          </a:p>
          <a:p>
            <a:r>
              <a:rPr lang="en-US" dirty="0" smtClean="0"/>
              <a:t>207 in server</a:t>
            </a:r>
          </a:p>
          <a:p>
            <a:endParaRPr lang="en-US" dirty="0" smtClean="0"/>
          </a:p>
          <a:p>
            <a:r>
              <a:rPr lang="en-US" dirty="0" smtClean="0"/>
              <a:t>Totals:</a:t>
            </a:r>
            <a:endParaRPr lang="en-US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8309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2477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7436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2395</a:t>
            </a:r>
          </a:p>
          <a:p>
            <a:r>
              <a:rPr lang="en-US" dirty="0" smtClean="0"/>
              <a:t>--------</a:t>
            </a:r>
          </a:p>
          <a:p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20617</a:t>
            </a:r>
            <a:r>
              <a:rPr lang="is-IS" dirty="0" smtClean="0"/>
              <a:t> </a:t>
            </a:r>
          </a:p>
          <a:p>
            <a:r>
              <a:rPr lang="is-IS" dirty="0" smtClean="0"/>
              <a:t>Subtracting Markdown</a:t>
            </a:r>
            <a:r>
              <a:rPr lang="is-IS" baseline="0" dirty="0" smtClean="0"/>
              <a:t> totals:</a:t>
            </a:r>
          </a:p>
          <a:p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20142</a:t>
            </a:r>
            <a:r>
              <a:rPr lang="is-IS" dirty="0" smtClean="0"/>
              <a:t> </a:t>
            </a:r>
          </a:p>
          <a:p>
            <a:endParaRPr lang="is-IS" dirty="0" smtClean="0"/>
          </a:p>
          <a:p>
            <a:r>
              <a:rPr lang="is-IS" dirty="0" smtClean="0"/>
              <a:t>Swift totals: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7876</a:t>
            </a:r>
            <a:endParaRPr lang="is-IS" dirty="0" smtClean="0"/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1955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7338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1903</a:t>
            </a:r>
          </a:p>
          <a:p>
            <a:endParaRPr lang="en-US" dirty="0" smtClean="0"/>
          </a:p>
          <a:p>
            <a:r>
              <a:rPr lang="en-US" dirty="0" smtClean="0"/>
              <a:t>Server:</a:t>
            </a:r>
            <a:br>
              <a:rPr lang="en-US" dirty="0" smtClean="0"/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                 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comment          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                        61           2155            959           7876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Shell                     3             41             48            116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Dockerfile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                    3             20             42             94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                             4             18              0             89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YAML                             3              1              0             63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Markdown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                       2             27              0             41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Ruby                             1             14             15             26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                              1              0              0              4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SUM:                            78           2276           1064           8309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Shared library:</a:t>
            </a:r>
            <a:br>
              <a:rPr lang="en-US" dirty="0" smtClean="0"/>
            </a:b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                    files          blank        comment           code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                          31            898           1081           1955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Markdown                         2            198              0            396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Bourne Shell                     1              8              1             90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C/C++ Header                     2              6              0             26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C                      2              0              0             10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SUM:                            38           1110           1082           2477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iOS Client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                    files          blank        comment           code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                          72           2340           1106           7338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                             3              0              0             77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Markdown                         2             14              0             21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SUM:                            77           2354           1106           7436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Shared Images: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                    files          blank        comment           code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                          24            538            318           1903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                            15              0              0            350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 C                      1             33              8            119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Markdown                         2             10              0             17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C/C++ Header                     2              8             14              6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SUM:                            44            589            340           2395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2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currently three levels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priviledges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Read</a:t>
            </a:r>
          </a:p>
          <a:p>
            <a:r>
              <a:rPr lang="en-US" baseline="0" dirty="0" smtClean="0"/>
              <a:t>Read &amp; write</a:t>
            </a:r>
          </a:p>
          <a:p>
            <a:r>
              <a:rPr lang="en-US" baseline="0" dirty="0" smtClean="0"/>
              <a:t>Read &amp; write &amp; admin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admin allows inviting others.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Client passes last known master version to server when doing </a:t>
            </a:r>
            <a:r>
              <a:rPr lang="en-US" baseline="0" dirty="0" err="1" smtClean="0"/>
              <a:t>UploadFile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UploadDeletion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DoneUploads</a:t>
            </a:r>
            <a:r>
              <a:rPr lang="en-US" baseline="0" dirty="0" smtClean="0"/>
              <a:t>, or </a:t>
            </a:r>
            <a:r>
              <a:rPr lang="en-US" baseline="0" dirty="0" err="1" smtClean="0"/>
              <a:t>DownloadFile</a:t>
            </a:r>
            <a:r>
              <a:rPr lang="en-US" baseline="0" dirty="0" smtClean="0"/>
              <a:t>; Server fails operation if master version out of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0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credsId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Specific to the account type, e.g., Google.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Stored as JSON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specific to the account type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github.com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crspybits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SyncServerII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/issues/36 for methods used to compute sizes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(*) Number of rows same as number devices used by users or number of users on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(**) Number of rows is the number of files on system (including those deleted in the past)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tables have a purely temporary functionality: The rows are deleted regularly.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Google owning user, the owning user creds are: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refreshToken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 via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aserverAuthCode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sent up from the client.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gives (unless a user explicitly revokes it) effectively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permanent access to the cloud storage.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4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GenericSignIn’s</a:t>
            </a:r>
            <a:r>
              <a:rPr lang="en-US" dirty="0" smtClean="0"/>
              <a:t> have UI mechanisms</a:t>
            </a:r>
            <a:r>
              <a:rPr lang="en-US" baseline="0" dirty="0" smtClean="0"/>
              <a:t> to support sign-in.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Stats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public let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downloadsAvailable:Int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public let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downloadDeletionsAvailable:Int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}</a:t>
            </a:r>
          </a:p>
          <a:p>
            <a:endParaRPr lang="en-US" dirty="0" smtClean="0"/>
          </a:p>
          <a:p>
            <a:r>
              <a:rPr lang="en-US" dirty="0" smtClean="0"/>
              <a:t>This iOS Client is a </a:t>
            </a:r>
            <a:r>
              <a:rPr lang="en-US" dirty="0" err="1" smtClean="0"/>
              <a:t>Cocoapod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SyncAttributes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fileUUID:String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mimeType:String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creationDate:Date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updateDate:Date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appMetaData:String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fileUUID:String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mimeType:String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creationDate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Date? = nil,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Date? = nil)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self.fileUUID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fileUUID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self.mimeType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mimeType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self.creationDate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creationDate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self.updateDate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updateDate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Stats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public let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downloadsAvailable:Int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public let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downloadDeletionsAvailable:Int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}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SyncEvent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// This can repeat if there is a change to the files on the server (a master version update), and downloads restart.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willStartDownloads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numberDownloads:UInt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singleFileUploadComplete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attr:SyncAttributes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singleUploadDeletionComplete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fileUUID:UUIDString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fileUploadsCompleted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numberOfFiles:Int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uploadDeletionsCompleted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numberOfFiles:Int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syncStarted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// Occurs after call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stopSync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when the synchronization is just about to stop.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syncDone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the next event (if desired).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syncStopping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syncDone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case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refreshingCredentials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4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interaction between the server and and the client library </a:t>
            </a:r>
            <a:r>
              <a:rPr lang="mr-IN" dirty="0" smtClean="0"/>
              <a:t>–</a:t>
            </a:r>
            <a:r>
              <a:rPr lang="en-US" dirty="0" smtClean="0"/>
              <a:t> all done when you do a call</a:t>
            </a:r>
            <a:r>
              <a:rPr lang="en-US" baseline="0" dirty="0" smtClean="0"/>
              <a:t> to the client library sync method.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each endpoint call after the </a:t>
            </a:r>
            <a:r>
              <a:rPr lang="en-US" baseline="0" dirty="0" err="1" smtClean="0"/>
              <a:t>FileIndex</a:t>
            </a:r>
            <a:r>
              <a:rPr lang="en-US" baseline="0" dirty="0" smtClean="0"/>
              <a:t>, if the </a:t>
            </a:r>
            <a:r>
              <a:rPr lang="en-US" baseline="0" dirty="0" err="1" smtClean="0"/>
              <a:t>masterVersion</a:t>
            </a:r>
            <a:r>
              <a:rPr lang="en-US" baseline="0" dirty="0" smtClean="0"/>
              <a:t> sent by the client differs from the master version on the server, the server fails the call. This is a form of optimistic locking</a:t>
            </a:r>
            <a:r>
              <a:rPr lang="mr-IN" baseline="0" dirty="0" smtClean="0"/>
              <a:t>–</a:t>
            </a:r>
            <a:r>
              <a:rPr lang="en-US" baseline="0" dirty="0" smtClean="0"/>
              <a:t> the idea is that the client should only be getting data from the server that reflects the </a:t>
            </a:r>
            <a:r>
              <a:rPr lang="en-US" baseline="0" dirty="0" err="1" smtClean="0"/>
              <a:t>FileIndex</a:t>
            </a:r>
            <a:r>
              <a:rPr lang="en-US" baseline="0" dirty="0" smtClean="0"/>
              <a:t> version that the client already knows about.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General assumption: A small number of users synchronizing data (for any single set of cloud data files), i.e., a relatively small probability of master version change during the synchronization process.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/>
              <a:t>DoneUploads</a:t>
            </a:r>
            <a:r>
              <a:rPr lang="en-US" sz="2400" dirty="0" smtClean="0"/>
              <a:t> not only commits the pending</a:t>
            </a:r>
            <a:r>
              <a:rPr lang="en-US" sz="2400" baseline="0" dirty="0" smtClean="0"/>
              <a:t> file uploads and upload deletions, but it also </a:t>
            </a:r>
            <a:r>
              <a:rPr lang="en-US" sz="2400" dirty="0" smtClean="0"/>
              <a:t>increments the master version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Check for downloads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1a) Do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fileindex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getting meta data and master version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1b) Client does a "diff": Figures out which files it doesn't have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1c) Any files not on client are downloaded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1d) Any files on client needing deletion are deleted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If any file uploads or upload deletions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2a) Upload them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2b) Commit uploads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DoneUploads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8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DEMO! Connect into AWS</a:t>
            </a:r>
            <a:r>
              <a:rPr lang="en-US" baseline="0" dirty="0" smtClean="0"/>
              <a:t> and show the log from the running server. Also show the </a:t>
            </a:r>
            <a:r>
              <a:rPr lang="en-US" baseline="0" dirty="0" err="1" smtClean="0"/>
              <a:t>SharedImages</a:t>
            </a:r>
            <a:r>
              <a:rPr lang="en-US" baseline="0" dirty="0" smtClean="0"/>
              <a:t> app, running on my phone, from </a:t>
            </a:r>
            <a:r>
              <a:rPr lang="en-US" baseline="0" dirty="0" err="1" smtClean="0"/>
              <a:t>Quicktime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also want to show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1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file versions is a difficulty</a:t>
            </a:r>
            <a:r>
              <a:rPr lang="en-US" baseline="0" dirty="0" smtClean="0"/>
              <a:t> mostly because of merge conflicts.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8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﻿Unhandled </a:t>
            </a:r>
            <a:r>
              <a:rPr lang="en-US" dirty="0" err="1" smtClean="0"/>
              <a:t>DiagnosticKind</a:t>
            </a:r>
            <a:r>
              <a:rPr lang="en-US" dirty="0" smtClean="0"/>
              <a:t> in switch. </a:t>
            </a:r>
            <a:r>
              <a:rPr lang="en-US" dirty="0" err="1" smtClean="0"/>
              <a:t>Occurreed</a:t>
            </a:r>
            <a:r>
              <a:rPr lang="en-US" baseline="0" dirty="0" smtClean="0"/>
              <a:t> with Swift 3.1.1 on Linux. It was a </a:t>
            </a:r>
            <a:r>
              <a:rPr lang="en-US" baseline="0" smtClean="0"/>
              <a:t>compiler crash.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1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57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Really need a diagram illustrating upload</a:t>
            </a:r>
            <a:r>
              <a:rPr lang="en-US" baseline="0" dirty="0" smtClean="0"/>
              <a:t> process, and then the download process.</a:t>
            </a:r>
          </a:p>
          <a:p>
            <a:r>
              <a:rPr lang="en-US" baseline="0" dirty="0" smtClean="0"/>
              <a:t>ASSUMPTION: Only a small number of users are accessing the same data, and rarely will users ever be uploading at the same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Server locks are partly done through fact of 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InnoDB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mySQL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REPEATABLE READ isolation level.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server fails the operation in these cases, it sends updated master version back to client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though client will likely want to do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FileIndex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again to see what changed.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5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developer.ibm.com</a:t>
            </a:r>
            <a:r>
              <a:rPr lang="en-US" dirty="0" smtClean="0"/>
              <a:t>/swift/2016/09/22/securing-kitura-part-1-enabling-ssltls-on-your-swift-server/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had first installed </a:t>
            </a:r>
            <a:r>
              <a:rPr lang="en-US" baseline="0" dirty="0" err="1" smtClean="0"/>
              <a:t>certbot</a:t>
            </a:r>
            <a:r>
              <a:rPr lang="en-US" baseline="0" dirty="0" smtClean="0"/>
              <a:t> on my Mac and then realized it was assuming I needed to run it on my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97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command to generate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Xcode</a:t>
            </a:r>
            <a:r>
              <a:rPr lang="en-US" baseline="0" dirty="0" smtClean="0"/>
              <a:t> project </a:t>
            </a:r>
            <a:r>
              <a:rPr lang="en-US" dirty="0" smtClean="0"/>
              <a:t>from your Swift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www.intego.com</a:t>
            </a:r>
            <a:r>
              <a:rPr lang="en-US" dirty="0" smtClean="0"/>
              <a:t>/mac-security-blog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SyncServer</a:t>
            </a:r>
            <a:r>
              <a:rPr lang="en-US" baseline="0" dirty="0" smtClean="0"/>
              <a:t>: M</a:t>
            </a:r>
            <a:r>
              <a:rPr lang="en-US" dirty="0" smtClean="0"/>
              <a:t>y project using server-side Swift and iOS/Swift client-side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medium.com</a:t>
            </a:r>
            <a:r>
              <a:rPr lang="en-US" dirty="0" smtClean="0"/>
              <a:t>/@</a:t>
            </a:r>
            <a:r>
              <a:rPr lang="en-US" dirty="0" err="1" smtClean="0"/>
              <a:t>rymcol</a:t>
            </a:r>
            <a:r>
              <a:rPr lang="en-US" dirty="0" smtClean="0"/>
              <a:t>/benchmarks-for-the-top-server-side-swift-frameworks-vs-node-js-24460cfe0beb</a:t>
            </a:r>
          </a:p>
          <a:p>
            <a:r>
              <a:rPr lang="en-US" dirty="0" smtClean="0"/>
              <a:t>How much work is it to install Swift on </a:t>
            </a:r>
            <a:r>
              <a:rPr lang="en-US" dirty="0" err="1" smtClean="0"/>
              <a:t>Redhat</a:t>
            </a:r>
            <a:r>
              <a:rPr lang="en-US" baseline="0" dirty="0" smtClean="0"/>
              <a:t> or other distros?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Swift</a:t>
            </a:r>
            <a:r>
              <a:rPr lang="en-US" baseline="0" dirty="0" smtClean="0"/>
              <a:t> server performance: </a:t>
            </a:r>
            <a:r>
              <a:rPr lang="en-US" dirty="0" smtClean="0"/>
              <a:t>https://</a:t>
            </a:r>
            <a:r>
              <a:rPr lang="en-US" dirty="0" err="1" smtClean="0"/>
              <a:t>medium.com</a:t>
            </a:r>
            <a:r>
              <a:rPr lang="en-US" dirty="0" smtClean="0"/>
              <a:t>/@</a:t>
            </a:r>
            <a:r>
              <a:rPr lang="en-US" dirty="0" err="1" smtClean="0"/>
              <a:t>rymcol</a:t>
            </a:r>
            <a:endParaRPr lang="en-US" dirty="0" smtClean="0"/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https://github.com/apple/swift-corelibs-foundation/blob/master/Docs/Status.md</a:t>
            </a:r>
            <a:endParaRPr lang="en-US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E.g., there was no Swift Google API-</a:t>
            </a:r>
            <a:r>
              <a:rPr lang="mr-IN" dirty="0" smtClean="0"/>
              <a:t>–</a:t>
            </a:r>
            <a:r>
              <a:rPr lang="en-US" dirty="0" smtClean="0"/>
              <a:t> had to brew my own in Swift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NSBundle</a:t>
            </a:r>
            <a:r>
              <a:rPr lang="en-US" dirty="0" smtClean="0"/>
              <a:t>!</a:t>
            </a:r>
          </a:p>
          <a:p>
            <a:r>
              <a:rPr lang="en-US" dirty="0" smtClean="0"/>
              <a:t>Dealing with having to </a:t>
            </a:r>
            <a:r>
              <a:rPr lang="en-US" dirty="0" err="1" smtClean="0"/>
              <a:t>redundanty</a:t>
            </a:r>
            <a:r>
              <a:rPr lang="en-US" dirty="0" smtClean="0"/>
              <a:t> give</a:t>
            </a:r>
            <a:r>
              <a:rPr lang="en-US" baseline="0" dirty="0" smtClean="0"/>
              <a:t> test method names: https://</a:t>
            </a:r>
            <a:r>
              <a:rPr lang="en-US" baseline="0" dirty="0" err="1" smtClean="0"/>
              <a:t>oleb.net</a:t>
            </a:r>
            <a:r>
              <a:rPr lang="en-US" baseline="0" dirty="0" smtClean="0"/>
              <a:t>/blog/2017/03/keeping-</a:t>
            </a:r>
            <a:r>
              <a:rPr lang="en-US" baseline="0" dirty="0" err="1" smtClean="0"/>
              <a:t>xctest</a:t>
            </a:r>
            <a:r>
              <a:rPr lang="en-US" baseline="0" dirty="0" smtClean="0"/>
              <a:t>-in-sync/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Things tend to break, e.g.:</a:t>
            </a:r>
          </a:p>
          <a:p>
            <a:pPr lvl="1"/>
            <a:r>
              <a:rPr lang="en-US" dirty="0" smtClean="0"/>
              <a:t>Gloss (JSON library) isn’t yet supporting Linux</a:t>
            </a:r>
          </a:p>
          <a:p>
            <a:pPr lvl="1"/>
            <a:r>
              <a:rPr lang="en-US" dirty="0" err="1" smtClean="0"/>
              <a:t>Zewo</a:t>
            </a:r>
            <a:r>
              <a:rPr lang="en-US" dirty="0" smtClean="0"/>
              <a:t> Reflection broke with </a:t>
            </a:r>
            <a:r>
              <a:rPr lang="en-US" dirty="0" err="1" smtClean="0"/>
              <a:t>Xcode</a:t>
            </a:r>
            <a:r>
              <a:rPr lang="en-US" dirty="0" smtClean="0"/>
              <a:t> 8.3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Relevancy of streaming:</a:t>
            </a:r>
            <a:r>
              <a:rPr lang="en-US" baseline="0" dirty="0" smtClean="0"/>
              <a:t> </a:t>
            </a:r>
            <a:r>
              <a:rPr lang="en-US" dirty="0" smtClean="0"/>
              <a:t>I eventually want to pass a stream to cloud storage and not have to first upload to the web server, then then to cloud storage.</a:t>
            </a:r>
          </a:p>
          <a:p>
            <a:r>
              <a:rPr lang="en-US" dirty="0" smtClean="0"/>
              <a:t>Make sure you explicitly import Foundation</a:t>
            </a:r>
          </a:p>
          <a:p>
            <a:pPr lvl="1"/>
            <a:r>
              <a:rPr lang="en-US" dirty="0" smtClean="0"/>
              <a:t>Not always necessary in </a:t>
            </a:r>
            <a:r>
              <a:rPr lang="en-US" dirty="0" err="1" smtClean="0"/>
              <a:t>Xcode</a:t>
            </a:r>
            <a:r>
              <a:rPr lang="en-US" dirty="0" smtClean="0"/>
              <a:t>, but it is on Ubuntu to get access to </a:t>
            </a:r>
            <a:r>
              <a:rPr lang="en-US" dirty="0" err="1" smtClean="0"/>
              <a:t>NSObject</a:t>
            </a:r>
            <a:r>
              <a:rPr lang="en-US" dirty="0" smtClean="0"/>
              <a:t>, </a:t>
            </a:r>
            <a:r>
              <a:rPr lang="en-US" dirty="0" err="1" smtClean="0"/>
              <a:t>TimeInterval</a:t>
            </a:r>
            <a:r>
              <a:rPr lang="en-US" dirty="0" smtClean="0"/>
              <a:t>, Date, ...</a:t>
            </a:r>
          </a:p>
          <a:p>
            <a:r>
              <a:rPr lang="en-US" dirty="0" smtClean="0"/>
              <a:t>What will you miss?? What will not be there?</a:t>
            </a:r>
          </a:p>
          <a:p>
            <a:r>
              <a:rPr lang="en-US" dirty="0" smtClean="0"/>
              <a:t>“I would still default to using Foundation types, even though the </a:t>
            </a:r>
            <a:r>
              <a:rPr lang="en-US" dirty="0" err="1" smtClean="0"/>
              <a:t>Xcode</a:t>
            </a:r>
            <a:r>
              <a:rPr lang="en-US" dirty="0" smtClean="0"/>
              <a:t> has no good way of telling you if it will work on Linux.” (</a:t>
            </a:r>
            <a:r>
              <a:rPr lang="en-US" dirty="0" smtClean="0">
                <a:hlinkClick r:id="rId4"/>
              </a:rPr>
              <a:t>https://realm.io/news/slug-jeff-bergier-building-production-server-swift-app/)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https://github.com/apple/swift-corelibs-foundation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https://github.com/apple/swift-corelibs-foundation/blob/master/Docs/Status.md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Apple open-sourced Swift (Dec/2015) </a:t>
            </a:r>
          </a:p>
          <a:p>
            <a:r>
              <a:rPr lang="en-US" dirty="0" smtClean="0"/>
              <a:t>Swift is used on on Apple’s main hardware platforms </a:t>
            </a:r>
          </a:p>
          <a:p>
            <a:pPr lvl="1"/>
            <a:r>
              <a:rPr lang="en-US" dirty="0" smtClean="0"/>
              <a:t>iOS, </a:t>
            </a:r>
            <a:r>
              <a:rPr lang="en-US" dirty="0" err="1" smtClean="0"/>
              <a:t>watchOS</a:t>
            </a:r>
            <a:r>
              <a:rPr lang="en-US" dirty="0" smtClean="0"/>
              <a:t>, </a:t>
            </a:r>
            <a:r>
              <a:rPr lang="en-US" dirty="0" err="1" smtClean="0"/>
              <a:t>tvOS</a:t>
            </a:r>
            <a:r>
              <a:rPr lang="en-US" dirty="0" smtClean="0"/>
              <a:t>; Apple promising stability soon.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Apparenty</a:t>
            </a:r>
            <a:r>
              <a:rPr lang="en-US" dirty="0" smtClean="0"/>
              <a:t> now 80% of Foundation</a:t>
            </a:r>
            <a:r>
              <a:rPr lang="en-US" baseline="0" dirty="0" smtClean="0"/>
              <a:t> is on Linux (according to IBM talk at Swift Summit, 11/1/17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the places where I have conditional compilation in the server: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#if os(Linux)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  let rand = random() % Int(len)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#else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    let rand = arc4random_uniform(len)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        #endif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r>
              <a:rPr lang="en-US" dirty="0" err="1" smtClean="0"/>
              <a:t>testCase</a:t>
            </a:r>
            <a:r>
              <a:rPr lang="en-US" dirty="0" smtClean="0"/>
              <a:t>`</a:t>
            </a:r>
            <a:r>
              <a:rPr lang="en-US" baseline="0" dirty="0" smtClean="0"/>
              <a:t> is something built-in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Swift runs on Mac OS, and Ubuntu Linux as distributed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swift.org</a:t>
            </a:r>
            <a:r>
              <a:rPr lang="en-US" baseline="0" dirty="0" smtClean="0"/>
              <a:t>, but presumably you can build for other distros</a:t>
            </a:r>
          </a:p>
          <a:p>
            <a:r>
              <a:rPr lang="en-US" baseline="0" dirty="0" smtClean="0"/>
              <a:t>My link gives procedure for setting up server on AWS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stopped using SSL with </a:t>
            </a:r>
            <a:r>
              <a:rPr lang="en-US" baseline="0" dirty="0" err="1" smtClean="0"/>
              <a:t>Kitura</a:t>
            </a:r>
            <a:r>
              <a:rPr lang="en-US" baseline="0" dirty="0" smtClean="0"/>
              <a:t> because of problems:</a:t>
            </a:r>
          </a:p>
          <a:p>
            <a:pPr marL="228600" indent="-228600">
              <a:buAutoNum type="arabicParenR"/>
            </a:pPr>
            <a:r>
              <a:rPr lang="en-US" dirty="0" smtClean="0"/>
              <a:t>Downloads of files would fail on a regular basis</a:t>
            </a:r>
            <a:r>
              <a:rPr lang="mr-IN" dirty="0" smtClean="0"/>
              <a:t>–</a:t>
            </a:r>
            <a:r>
              <a:rPr lang="en-US" dirty="0" smtClean="0"/>
              <a:t> with server threads becoming</a:t>
            </a:r>
            <a:r>
              <a:rPr lang="en-US" baseline="0" dirty="0" smtClean="0"/>
              <a:t> blocked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Server</a:t>
            </a:r>
            <a:r>
              <a:rPr lang="en-US" baseline="0" dirty="0" smtClean="0"/>
              <a:t> would become unresponsive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can’t say for sure this was due to SSL on </a:t>
            </a:r>
            <a:r>
              <a:rPr lang="en-US" baseline="0" dirty="0" err="1" smtClean="0"/>
              <a:t>Kitura</a:t>
            </a:r>
            <a:r>
              <a:rPr lang="en-US" baseline="0" dirty="0" smtClean="0"/>
              <a:t>, but the problems went away after I switched to using NGINX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Confguration</a:t>
            </a:r>
            <a:r>
              <a:rPr lang="en-US" baseline="0" dirty="0" smtClean="0"/>
              <a:t> of the application bundle include: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Creates the </a:t>
            </a:r>
            <a:r>
              <a:rPr lang="en-US" baseline="0" dirty="0" err="1" smtClean="0"/>
              <a:t>Server.json</a:t>
            </a:r>
            <a:r>
              <a:rPr lang="en-US" baseline="0" dirty="0" smtClean="0"/>
              <a:t> file in the Docker container to configure the server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Creates an NGINX configuration file </a:t>
            </a:r>
          </a:p>
          <a:p>
            <a:pPr marL="228600" indent="-228600">
              <a:buAutoNum type="alphaLcParenR"/>
            </a:pPr>
            <a:r>
              <a:rPr lang="en-US" baseline="0" dirty="0" err="1" smtClean="0"/>
              <a:t>env.yml</a:t>
            </a:r>
            <a:r>
              <a:rPr lang="en-US" baseline="0" dirty="0" smtClean="0"/>
              <a:t> manifest for Elastic Beanstalk configuration</a:t>
            </a:r>
          </a:p>
          <a:p>
            <a:pPr marL="228600" indent="-228600">
              <a:buAutoNum type="alphaLcParenR"/>
            </a:pPr>
            <a:r>
              <a:rPr lang="en-US" baseline="0" dirty="0" err="1" smtClean="0"/>
              <a:t>Dockerrun.aws.json</a:t>
            </a:r>
            <a:r>
              <a:rPr lang="en-US" baseline="0" dirty="0" smtClean="0"/>
              <a:t> file which points to the Docker container on </a:t>
            </a:r>
            <a:r>
              <a:rPr lang="en-US" baseline="0" dirty="0" err="1" smtClean="0"/>
              <a:t>hub.docker.com</a:t>
            </a:r>
            <a:r>
              <a:rPr lang="en-US" baseline="0" dirty="0" smtClean="0"/>
              <a:t> and sets up a few other things for Docker.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Getting ready for a production deploy. I have some needs that I think need something beyond manually deployed ec2 instances: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Rolling out new code versions without server downtime.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Updating server in other ways without downtime.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Possible </a:t>
            </a:r>
            <a:r>
              <a:rPr lang="en-US" baseline="0" dirty="0" err="1" smtClean="0"/>
              <a:t>autoscaling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Running a staging or development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6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be good to step</a:t>
            </a:r>
            <a:r>
              <a:rPr lang="en-US" baseline="0" dirty="0" smtClean="0"/>
              <a:t> them through creating a new package, including adding the package to a repo.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“It also does not support iOS, </a:t>
            </a:r>
            <a:r>
              <a:rPr lang="en-US" dirty="0" err="1" smtClean="0"/>
              <a:t>watchOS</a:t>
            </a:r>
            <a:r>
              <a:rPr lang="en-US" dirty="0" smtClean="0"/>
              <a:t>, nor </a:t>
            </a:r>
            <a:r>
              <a:rPr lang="en-US" dirty="0" err="1" smtClean="0"/>
              <a:t>tvOS</a:t>
            </a:r>
            <a:r>
              <a:rPr lang="en-US" dirty="0" smtClean="0"/>
              <a:t> at this time.” (</a:t>
            </a:r>
            <a:r>
              <a:rPr lang="en-US" dirty="0" smtClean="0">
                <a:hlinkClick r:id="rId3"/>
              </a:rPr>
              <a:t>https://ustwo.com/blog/exploring-server-side-swift)</a:t>
            </a:r>
            <a:endParaRPr lang="en-US" dirty="0" smtClean="0"/>
          </a:p>
          <a:p>
            <a:r>
              <a:rPr lang="en-US" dirty="0" smtClean="0"/>
              <a:t>See also https://</a:t>
            </a:r>
            <a:r>
              <a:rPr lang="en-US" dirty="0" err="1" smtClean="0"/>
              <a:t>www.raywenderlich.com</a:t>
            </a:r>
            <a:r>
              <a:rPr lang="en-US" dirty="0" smtClean="0"/>
              <a:t>/148832/introduction-swift-package-manager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Package.swift</a:t>
            </a:r>
            <a:r>
              <a:rPr lang="en-US" baseline="0" dirty="0" smtClean="0"/>
              <a:t> is analogous to </a:t>
            </a:r>
            <a:r>
              <a:rPr lang="en-US" baseline="0" dirty="0" err="1" smtClean="0"/>
              <a:t>package.json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C9-7BB6-C34C-A0F4-0FFA064EF9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‹#›; 8/1/17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58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32500655/" TargetMode="External"/><Relationship Id="rId4" Type="http://schemas.openxmlformats.org/officeDocument/2006/relationships/hyperlink" Target="https://github.com/IBM-Swift/Kitura-net/issues/196" TargetMode="External"/><Relationship Id="rId5" Type="http://schemas.openxmlformats.org/officeDocument/2006/relationships/hyperlink" Target="https://stackoverflow.com/questions/4422404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orums.aws.amazon.com/thread.jspa?threadID=15234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leb.net/blog/2017/03/keeping-xctest-in-sync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361" y="3122019"/>
            <a:ext cx="7339416" cy="1100872"/>
          </a:xfrm>
        </p:spPr>
        <p:txBody>
          <a:bodyPr/>
          <a:lstStyle/>
          <a:p>
            <a:r>
              <a:rPr lang="en-US" dirty="0" smtClean="0"/>
              <a:t>Server-side Swift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SyncServerII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68" y="1826928"/>
            <a:ext cx="3186632" cy="3186632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545569" y="4750845"/>
            <a:ext cx="8144134" cy="111768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Christopher G. </a:t>
            </a:r>
            <a:r>
              <a:rPr lang="en-US" sz="4000" dirty="0" smtClean="0"/>
              <a:t>Prince </a:t>
            </a:r>
            <a:endParaRPr lang="en-US" sz="4000" dirty="0"/>
          </a:p>
          <a:p>
            <a:r>
              <a:rPr lang="en-US" sz="4000" dirty="0"/>
              <a:t>Principal iOS Developer, roster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36766" y="6261576"/>
            <a:ext cx="754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crspybits</a:t>
            </a:r>
            <a:r>
              <a:rPr lang="en-US" sz="2800" dirty="0"/>
              <a:t>/</a:t>
            </a:r>
            <a:r>
              <a:rPr lang="en-US" sz="2800" dirty="0" err="1"/>
              <a:t>SyncServerII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135050" y="5868532"/>
            <a:ext cx="395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/>
              <a:t>MIT open-source license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 smtClean="0"/>
              <a:t>Add in dependencies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0321" y="2180772"/>
            <a:ext cx="6286500" cy="2235200"/>
            <a:chOff x="680321" y="2180772"/>
            <a:chExt cx="6286500" cy="223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1" y="2180772"/>
              <a:ext cx="6286500" cy="2235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25093" y="2209800"/>
              <a:ext cx="2438313" cy="25762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3538842"/>
            <a:ext cx="10219989" cy="244747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399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 err="1" smtClean="0"/>
              <a:t>Xcode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39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generate an </a:t>
            </a:r>
            <a:r>
              <a:rPr lang="en-US" dirty="0" err="1" smtClean="0"/>
              <a:t>Xcode</a:t>
            </a:r>
            <a:r>
              <a:rPr lang="en-US" dirty="0" smtClean="0"/>
              <a:t> project from a Swift package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swift package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generate-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xcodeproj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/>
              <a:t>Uses of </a:t>
            </a:r>
            <a:r>
              <a:rPr lang="en-US" dirty="0" err="1" smtClean="0"/>
              <a:t>Xcode</a:t>
            </a:r>
            <a:r>
              <a:rPr lang="en-US" dirty="0" smtClean="0"/>
              <a:t> for server development</a:t>
            </a:r>
          </a:p>
          <a:p>
            <a:pPr lvl="1"/>
            <a:r>
              <a:rPr lang="en-US" dirty="0" smtClean="0"/>
              <a:t>As an editor</a:t>
            </a:r>
          </a:p>
          <a:p>
            <a:pPr lvl="1"/>
            <a:r>
              <a:rPr lang="en-US" dirty="0" smtClean="0"/>
              <a:t>Run your server</a:t>
            </a:r>
          </a:p>
          <a:p>
            <a:pPr lvl="1"/>
            <a:r>
              <a:rPr lang="en-US" dirty="0" smtClean="0"/>
              <a:t>Run unit and integration tests</a:t>
            </a:r>
          </a:p>
          <a:p>
            <a:pPr lvl="1"/>
            <a:r>
              <a:rPr lang="en-US" dirty="0" smtClean="0"/>
              <a:t>Set breakpoints </a:t>
            </a:r>
          </a:p>
          <a:p>
            <a:r>
              <a:rPr lang="en-US" dirty="0" err="1" smtClean="0"/>
              <a:t>Gotcha</a:t>
            </a:r>
            <a:endParaRPr lang="en-US" dirty="0" smtClean="0"/>
          </a:p>
          <a:p>
            <a:pPr lvl="1"/>
            <a:r>
              <a:rPr lang="en-US" dirty="0" smtClean="0"/>
              <a:t>Watch out making changes in your </a:t>
            </a:r>
            <a:r>
              <a:rPr lang="en-US" dirty="0" err="1" smtClean="0"/>
              <a:t>Xcode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The next time you regenerate the </a:t>
            </a:r>
            <a:r>
              <a:rPr lang="en-US" dirty="0" err="1" smtClean="0"/>
              <a:t>xcode</a:t>
            </a:r>
            <a:r>
              <a:rPr lang="en-US" dirty="0" smtClean="0"/>
              <a:t> project, you will lose those changes!</a:t>
            </a:r>
          </a:p>
          <a:p>
            <a:pPr lvl="1"/>
            <a:r>
              <a:rPr lang="en-US" dirty="0" smtClean="0"/>
              <a:t>I ended up having to make a Ruby script that does some tweaks to my </a:t>
            </a:r>
            <a:r>
              <a:rPr lang="en-US" dirty="0" err="1" smtClean="0"/>
              <a:t>Xcodeproj</a:t>
            </a:r>
            <a:r>
              <a:rPr lang="en-US" dirty="0" smtClean="0"/>
              <a:t> after it’s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 err="1" smtClean="0"/>
              <a:t>SyncServer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2"/>
            <a:ext cx="10590653" cy="426163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400" dirty="0"/>
              <a:t>Project concept: Enable mobile apps to </a:t>
            </a:r>
            <a:br>
              <a:rPr lang="en-US" sz="2400" dirty="0"/>
            </a:br>
            <a:r>
              <a:rPr lang="en-US" sz="2400" dirty="0"/>
              <a:t>(a) store user data in </a:t>
            </a:r>
            <a:r>
              <a:rPr lang="en-US" sz="2400" dirty="0" smtClean="0"/>
              <a:t>user owned cloud </a:t>
            </a:r>
            <a:r>
              <a:rPr lang="en-US" sz="2400" dirty="0"/>
              <a:t>storage (e.g., Google Drive), and</a:t>
            </a:r>
            <a:br>
              <a:rPr lang="en-US" sz="2400" dirty="0"/>
            </a:br>
            <a:r>
              <a:rPr lang="en-US" sz="2400" dirty="0"/>
              <a:t>(b) safely share that cloud data with other users (e.g., Facebook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Birth: </a:t>
            </a:r>
            <a:r>
              <a:rPr lang="en-US" dirty="0" err="1" smtClean="0"/>
              <a:t>Node.js</a:t>
            </a:r>
            <a:r>
              <a:rPr lang="en-US" dirty="0" smtClean="0"/>
              <a:t> and Mongo</a:t>
            </a:r>
          </a:p>
          <a:p>
            <a:pPr lvl="1"/>
            <a:r>
              <a:rPr lang="en-US" sz="2400" dirty="0" smtClean="0"/>
              <a:t>But, Mongo didn’t seem well suited to transactions/rollbacks</a:t>
            </a:r>
          </a:p>
          <a:p>
            <a:pPr lvl="1"/>
            <a:r>
              <a:rPr lang="en-US" sz="2400" dirty="0" smtClean="0"/>
              <a:t>And I ran into a design issue: Locks were held by client</a:t>
            </a:r>
          </a:p>
          <a:p>
            <a:pPr lvl="1"/>
            <a:r>
              <a:rPr lang="en-US" sz="2400" dirty="0" smtClean="0"/>
              <a:t>Plus, when I bought a house, I lost steam on the project!</a:t>
            </a:r>
          </a:p>
          <a:p>
            <a:r>
              <a:rPr lang="en-US" dirty="0" smtClean="0"/>
              <a:t>Rebirth: Swift and </a:t>
            </a:r>
            <a:r>
              <a:rPr lang="en-US" dirty="0" err="1" smtClean="0"/>
              <a:t>mySQL</a:t>
            </a:r>
            <a:endParaRPr lang="en-US" dirty="0" smtClean="0"/>
          </a:p>
          <a:p>
            <a:pPr lvl="1"/>
            <a:r>
              <a:rPr lang="en-US" sz="2400" dirty="0" smtClean="0"/>
              <a:t>Optimistic locking mechanism</a:t>
            </a:r>
          </a:p>
          <a:p>
            <a:pPr lvl="1"/>
            <a:r>
              <a:rPr lang="en-US" sz="2400" dirty="0" smtClean="0"/>
              <a:t>Using </a:t>
            </a:r>
            <a:r>
              <a:rPr lang="en-US" sz="2400" dirty="0" err="1" smtClean="0"/>
              <a:t>Kitura</a:t>
            </a:r>
            <a:r>
              <a:rPr lang="en-US" sz="2400" dirty="0" smtClean="0"/>
              <a:t> and Perfect frameworks</a:t>
            </a:r>
          </a:p>
        </p:txBody>
      </p:sp>
    </p:spTree>
    <p:extLst>
      <p:ext uri="{BB962C8B-B14F-4D97-AF65-F5344CB8AC3E}">
        <p14:creationId xmlns:p14="http://schemas.microsoft.com/office/powerpoint/2010/main" val="14554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30" y="14395"/>
            <a:ext cx="12192000" cy="2101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535" y="291235"/>
            <a:ext cx="4103657" cy="1443481"/>
          </a:xfrm>
        </p:spPr>
        <p:txBody>
          <a:bodyPr>
            <a:noAutofit/>
          </a:bodyPr>
          <a:lstStyle/>
          <a:p>
            <a:r>
              <a:rPr lang="en-US" sz="4800" dirty="0" smtClean="0"/>
              <a:t>Architecture</a:t>
            </a:r>
            <a:endParaRPr lang="en-US" sz="4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155587" y="2207631"/>
            <a:ext cx="1885950" cy="1695450"/>
            <a:chOff x="7772843" y="2850855"/>
            <a:chExt cx="1885950" cy="1695450"/>
          </a:xfrm>
        </p:grpSpPr>
        <p:sp>
          <p:nvSpPr>
            <p:cNvPr id="4" name="Rectangle 3"/>
            <p:cNvSpPr/>
            <p:nvPr/>
          </p:nvSpPr>
          <p:spPr>
            <a:xfrm>
              <a:off x="7772843" y="2850855"/>
              <a:ext cx="1885950" cy="16954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63058" y="3436970"/>
              <a:ext cx="1595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Server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22735" y="2427551"/>
            <a:ext cx="1765005" cy="1782943"/>
            <a:chOff x="9122735" y="2427551"/>
            <a:chExt cx="1765005" cy="1782943"/>
          </a:xfrm>
        </p:grpSpPr>
        <p:sp>
          <p:nvSpPr>
            <p:cNvPr id="10" name="Oval 9"/>
            <p:cNvSpPr/>
            <p:nvPr/>
          </p:nvSpPr>
          <p:spPr>
            <a:xfrm>
              <a:off x="9122735" y="2427551"/>
              <a:ext cx="1765005" cy="178294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99182" y="2841968"/>
              <a:ext cx="14885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Google Drive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94130" y="4914496"/>
            <a:ext cx="1885950" cy="1695450"/>
            <a:chOff x="7772843" y="2850855"/>
            <a:chExt cx="1885950" cy="1695450"/>
          </a:xfrm>
        </p:grpSpPr>
        <p:sp>
          <p:nvSpPr>
            <p:cNvPr id="13" name="Rectangle 12"/>
            <p:cNvSpPr/>
            <p:nvPr/>
          </p:nvSpPr>
          <p:spPr>
            <a:xfrm>
              <a:off x="7772843" y="2850855"/>
              <a:ext cx="1885950" cy="16954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63058" y="3436970"/>
              <a:ext cx="1595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mySQL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01470" y="4396489"/>
            <a:ext cx="1956391" cy="1782943"/>
            <a:chOff x="9122735" y="2427551"/>
            <a:chExt cx="1956391" cy="1782943"/>
          </a:xfrm>
        </p:grpSpPr>
        <p:sp>
          <p:nvSpPr>
            <p:cNvPr id="19" name="Oval 18"/>
            <p:cNvSpPr/>
            <p:nvPr/>
          </p:nvSpPr>
          <p:spPr>
            <a:xfrm>
              <a:off x="9122735" y="2427551"/>
              <a:ext cx="1765005" cy="178294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314122" y="3057413"/>
              <a:ext cx="1765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Dropbox</a:t>
              </a:r>
              <a:endParaRPr lang="en-US" sz="28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909670" y="5125624"/>
            <a:ext cx="130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(planned)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53601" y="6263530"/>
            <a:ext cx="130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</a:t>
            </a:r>
          </a:p>
        </p:txBody>
      </p:sp>
      <p:cxnSp>
        <p:nvCxnSpPr>
          <p:cNvPr id="24" name="Straight Arrow Connector 23"/>
          <p:cNvCxnSpPr>
            <a:stCxn id="4" idx="3"/>
            <a:endCxn id="10" idx="2"/>
          </p:cNvCxnSpPr>
          <p:nvPr/>
        </p:nvCxnSpPr>
        <p:spPr>
          <a:xfrm>
            <a:off x="8041537" y="3055356"/>
            <a:ext cx="1081198" cy="263667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1"/>
          </p:cNvCxnSpPr>
          <p:nvPr/>
        </p:nvCxnSpPr>
        <p:spPr>
          <a:xfrm>
            <a:off x="8041537" y="3654060"/>
            <a:ext cx="1318412" cy="1003535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13" idx="0"/>
          </p:cNvCxnSpPr>
          <p:nvPr/>
        </p:nvCxnSpPr>
        <p:spPr>
          <a:xfrm>
            <a:off x="7098562" y="3903081"/>
            <a:ext cx="38543" cy="1011415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96036" y="3031660"/>
            <a:ext cx="2547404" cy="1124167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0321" y="2810322"/>
            <a:ext cx="2876482" cy="283664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0321" y="2153365"/>
            <a:ext cx="26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Mobile iOS app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2261896" y="2815011"/>
            <a:ext cx="252942" cy="28106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2058151" y="3571926"/>
            <a:ext cx="180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Client interface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1867" y="3794995"/>
            <a:ext cx="160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app code here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70216" y="592107"/>
            <a:ext cx="1997003" cy="604109"/>
            <a:chOff x="3773920" y="2414975"/>
            <a:chExt cx="1997003" cy="604109"/>
          </a:xfrm>
        </p:grpSpPr>
        <p:sp>
          <p:nvSpPr>
            <p:cNvPr id="8" name="Rounded Rectangle 7"/>
            <p:cNvSpPr/>
            <p:nvPr/>
          </p:nvSpPr>
          <p:spPr>
            <a:xfrm>
              <a:off x="3773920" y="2414975"/>
              <a:ext cx="1927335" cy="6041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0846" y="2427551"/>
              <a:ext cx="1910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Facebook</a:t>
              </a:r>
              <a:endParaRPr lang="en-US" sz="2800" dirty="0"/>
            </a:p>
          </p:txBody>
        </p:sp>
      </p:grpSp>
      <p:cxnSp>
        <p:nvCxnSpPr>
          <p:cNvPr id="33" name="Straight Arrow Connector 32"/>
          <p:cNvCxnSpPr>
            <a:stCxn id="8" idx="2"/>
          </p:cNvCxnSpPr>
          <p:nvPr/>
        </p:nvCxnSpPr>
        <p:spPr>
          <a:xfrm>
            <a:off x="5733884" y="1196216"/>
            <a:ext cx="1155691" cy="976107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661527" y="4777250"/>
            <a:ext cx="1916666" cy="1845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52661" y="512562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Google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115852" y="4744371"/>
            <a:ext cx="117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Sign-ins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3045" y="5532351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Facebook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33045" y="5935663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Dropbox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319589" y="6161455"/>
            <a:ext cx="130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43948" y="79688"/>
            <a:ext cx="2798479" cy="1430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922557" y="477892"/>
            <a:ext cx="250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sign-ins</a:t>
            </a:r>
            <a:endParaRPr lang="en-US" sz="28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342082" y="1533519"/>
            <a:ext cx="2585405" cy="621072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175359" y="1508219"/>
            <a:ext cx="130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(planned)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100867"/>
            <a:ext cx="10711579" cy="4757133"/>
          </a:xfrm>
        </p:spPr>
        <p:txBody>
          <a:bodyPr>
            <a:normAutofit/>
          </a:bodyPr>
          <a:lstStyle/>
          <a:p>
            <a:r>
              <a:rPr lang="en-US" dirty="0" smtClean="0"/>
              <a:t>Generally: Beta</a:t>
            </a:r>
          </a:p>
          <a:p>
            <a:pPr lvl="1"/>
            <a:r>
              <a:rPr lang="en-US" dirty="0" smtClean="0"/>
              <a:t>Credentials/cloud storage</a:t>
            </a:r>
          </a:p>
          <a:p>
            <a:pPr lvl="2"/>
            <a:r>
              <a:rPr lang="en-US" dirty="0" smtClean="0"/>
              <a:t>Google: Sign-in + cloud storage</a:t>
            </a:r>
          </a:p>
          <a:p>
            <a:pPr lvl="2"/>
            <a:r>
              <a:rPr lang="en-US" dirty="0" smtClean="0"/>
              <a:t>Facebook: Sign-in</a:t>
            </a:r>
          </a:p>
          <a:p>
            <a:pPr marL="685800" lvl="2">
              <a:spcBef>
                <a:spcPts val="1000"/>
              </a:spcBef>
            </a:pPr>
            <a:r>
              <a:rPr lang="en-US" sz="2000" dirty="0" smtClean="0"/>
              <a:t>Code </a:t>
            </a:r>
            <a:r>
              <a:rPr lang="en-US" sz="2000" dirty="0" smtClean="0"/>
              <a:t>open-source on </a:t>
            </a:r>
            <a:r>
              <a:rPr lang="en-US" sz="2000" dirty="0" err="1" smtClean="0"/>
              <a:t>github</a:t>
            </a:r>
            <a:endParaRPr lang="en-US" sz="2000" dirty="0" smtClean="0"/>
          </a:p>
          <a:p>
            <a:pPr marL="685800" lvl="2">
              <a:spcBef>
                <a:spcPts val="1000"/>
              </a:spcBef>
            </a:pPr>
            <a:r>
              <a:rPr lang="en-US" sz="2000" dirty="0" smtClean="0"/>
              <a:t>20,100 lines of code in four repos (95% Swift); 325 automated test cases</a:t>
            </a:r>
            <a:endParaRPr lang="en-US" sz="2000" dirty="0" smtClean="0"/>
          </a:p>
          <a:p>
            <a:r>
              <a:rPr lang="en-US" dirty="0" smtClean="0"/>
              <a:t>Server</a:t>
            </a:r>
          </a:p>
          <a:p>
            <a:pPr lvl="1"/>
            <a:r>
              <a:rPr lang="en-US" dirty="0"/>
              <a:t>Single versioned files in cloud storage</a:t>
            </a:r>
          </a:p>
          <a:p>
            <a:r>
              <a:rPr lang="en-US" dirty="0" smtClean="0"/>
              <a:t>Client </a:t>
            </a:r>
            <a:r>
              <a:rPr lang="en-US" dirty="0"/>
              <a:t>interface for iOS</a:t>
            </a:r>
          </a:p>
          <a:p>
            <a:pPr lvl="1"/>
            <a:r>
              <a:rPr lang="en-US" dirty="0" smtClean="0"/>
              <a:t>Online </a:t>
            </a:r>
            <a:r>
              <a:rPr lang="en-US" dirty="0"/>
              <a:t>and offline client </a:t>
            </a:r>
            <a:r>
              <a:rPr lang="en-US" dirty="0" smtClean="0"/>
              <a:t>usage ... mostly</a:t>
            </a:r>
          </a:p>
          <a:p>
            <a:r>
              <a:rPr lang="en-US" dirty="0" smtClean="0"/>
              <a:t>iOS mobile </a:t>
            </a:r>
            <a:r>
              <a:rPr lang="en-US" dirty="0" smtClean="0"/>
              <a:t>app</a:t>
            </a:r>
            <a:endParaRPr lang="en-US" dirty="0" smtClean="0"/>
          </a:p>
          <a:p>
            <a:pPr lvl="1"/>
            <a:r>
              <a:rPr lang="en-US" dirty="0" err="1" smtClean="0"/>
              <a:t>SharedImages</a:t>
            </a:r>
            <a:r>
              <a:rPr lang="en-US" dirty="0" smtClean="0"/>
              <a:t> </a:t>
            </a:r>
            <a:r>
              <a:rPr lang="en-US" dirty="0" smtClean="0"/>
              <a:t>app in Apple </a:t>
            </a:r>
            <a:r>
              <a:rPr lang="en-US" dirty="0" err="1" smtClean="0"/>
              <a:t>TestFlight</a:t>
            </a:r>
            <a:r>
              <a:rPr lang="en-US" dirty="0" smtClean="0"/>
              <a:t> beta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</a:t>
            </a:r>
            <a:r>
              <a:rPr lang="en-US" dirty="0" err="1" smtClean="0"/>
              <a:t>SyncServer</a:t>
            </a:r>
            <a:r>
              <a:rPr lang="en-US" dirty="0" smtClean="0"/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endpoints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63975"/>
              </p:ext>
            </p:extLst>
          </p:nvPr>
        </p:nvGraphicFramePr>
        <p:xfrm>
          <a:off x="141705" y="2099290"/>
          <a:ext cx="5892800" cy="46368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7095"/>
                <a:gridCol w="4205705"/>
              </a:tblGrid>
              <a:tr h="600751">
                <a:tc>
                  <a:txBody>
                    <a:bodyPr/>
                    <a:lstStyle/>
                    <a:p>
                      <a:r>
                        <a:rPr lang="en-US" dirty="0" smtClean="0"/>
                        <a:t>Endpoint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HealthCheck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on server health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CheckCreds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Client sign-in; sends Facebook or</a:t>
                      </a:r>
                      <a:r>
                        <a:rPr lang="en-US" baseline="0" dirty="0" smtClean="0"/>
                        <a:t> Google </a:t>
                      </a:r>
                      <a:r>
                        <a:rPr lang="en-US" baseline="0" dirty="0" err="1" smtClean="0"/>
                        <a:t>Oauth</a:t>
                      </a:r>
                      <a:r>
                        <a:rPr lang="en-US" baseline="0" dirty="0" smtClean="0"/>
                        <a:t> access token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Creates</a:t>
                      </a:r>
                      <a:r>
                        <a:rPr lang="en-US" baseline="0" dirty="0" smtClean="0"/>
                        <a:t> an owning user; currently can only be Google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RemoveUser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calling user.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FileIndex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Get </a:t>
                      </a:r>
                      <a:r>
                        <a:rPr lang="en-US" baseline="0" dirty="0" smtClean="0"/>
                        <a:t>metadata on shared files &amp; current master version for effective owning user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UploadFile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 a file for uploading to effective owning users</a:t>
                      </a:r>
                      <a:r>
                        <a:rPr lang="en-US" baseline="0" dirty="0" smtClean="0"/>
                        <a:t> cloud storage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47797"/>
              </p:ext>
            </p:extLst>
          </p:nvPr>
        </p:nvGraphicFramePr>
        <p:xfrm>
          <a:off x="6162841" y="2115332"/>
          <a:ext cx="5892800" cy="4349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5938"/>
                <a:gridCol w="3376862"/>
              </a:tblGrid>
              <a:tr h="600751">
                <a:tc>
                  <a:txBody>
                    <a:bodyPr/>
                    <a:lstStyle/>
                    <a:p>
                      <a:r>
                        <a:rPr lang="en-US" dirty="0" smtClean="0"/>
                        <a:t>Endpoint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UploadDeletion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 a request to delete a file from</a:t>
                      </a:r>
                      <a:r>
                        <a:rPr lang="en-US" baseline="0" dirty="0" smtClean="0"/>
                        <a:t> cloud storage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DoneUploads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 file</a:t>
                      </a:r>
                      <a:r>
                        <a:rPr lang="en-US" baseline="0" dirty="0" smtClean="0"/>
                        <a:t> uploads and upload deletions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but only if master version unchanged.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DownloadFile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Download</a:t>
                      </a:r>
                      <a:r>
                        <a:rPr lang="en-US" baseline="0" dirty="0" smtClean="0"/>
                        <a:t> a single file from effective owning users cloud storage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CreateSharingInvitation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Invite a user to share effective owning user’s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RedeemSharingInvitation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Creates</a:t>
                      </a:r>
                      <a:r>
                        <a:rPr lang="en-US" baseline="0" dirty="0" smtClean="0"/>
                        <a:t> a sharing user; Facebook or Google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database tables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1900"/>
              </p:ext>
            </p:extLst>
          </p:nvPr>
        </p:nvGraphicFramePr>
        <p:xfrm>
          <a:off x="280856" y="1892968"/>
          <a:ext cx="9320347" cy="49239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674"/>
                <a:gridCol w="7319673"/>
              </a:tblGrid>
              <a:tr h="600751"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DeviceUUID</a:t>
                      </a:r>
                      <a:r>
                        <a:rPr lang="en-US" dirty="0" smtClean="0"/>
                        <a:t> (*)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userId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deviceUUID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userId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deviceUUID</a:t>
                      </a:r>
                      <a:r>
                        <a:rPr lang="en-US" dirty="0" smtClean="0"/>
                        <a:t>, expiry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MasterVersion</a:t>
                      </a:r>
                      <a:r>
                        <a:rPr lang="en-US" dirty="0" smtClean="0"/>
                        <a:t> (*)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userId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masterVersion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SharingInvitation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sharingInvitationUUID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expiry,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owningUserId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sharingPermission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smtClean="0"/>
                        <a:t>User (*)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userId</a:t>
                      </a:r>
                      <a:r>
                        <a:rPr lang="en-US" dirty="0" smtClean="0"/>
                        <a:t>, username, </a:t>
                      </a:r>
                      <a:r>
                        <a:rPr lang="en-US" dirty="0" err="1" smtClean="0"/>
                        <a:t>userType</a:t>
                      </a:r>
                      <a:r>
                        <a:rPr lang="en-US" dirty="0" smtClean="0"/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owningUserId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sharingPermission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accountType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credsId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creds</a:t>
                      </a:r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FileIndex</a:t>
                      </a:r>
                      <a:r>
                        <a:rPr lang="en-US" dirty="0" smtClean="0"/>
                        <a:t> (**)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fileIndexId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fileUUID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deviceUUID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creationDate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updateDate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mimeType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cloudFolderName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appMetaData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deleted,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fileVersion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0751">
                <a:tc>
                  <a:txBody>
                    <a:bodyPr/>
                    <a:lstStyle/>
                    <a:p>
                      <a:r>
                        <a:rPr lang="en-US" dirty="0" smtClean="0"/>
                        <a:t>Upload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uploadId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fileUUID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deviceUUID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creationDate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updateDate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mimeType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cloudFolderName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appMetaData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fileVersion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state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9660836" y="2544418"/>
            <a:ext cx="2590797" cy="38762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i="1" dirty="0" smtClean="0"/>
              <a:t>Current DB Sizes</a:t>
            </a:r>
          </a:p>
          <a:p>
            <a:r>
              <a:rPr lang="en-US" dirty="0" smtClean="0"/>
              <a:t>200K indexes</a:t>
            </a:r>
          </a:p>
          <a:p>
            <a:r>
              <a:rPr lang="en-US" dirty="0" smtClean="0"/>
              <a:t>200K tables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-------</a:t>
            </a:r>
          </a:p>
          <a:p>
            <a:r>
              <a:rPr lang="en-US" dirty="0" smtClean="0"/>
              <a:t>400K total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90 cloud data files </a:t>
            </a:r>
            <a:r>
              <a:rPr lang="en-US" dirty="0" err="1" smtClean="0"/>
              <a:t>totalling</a:t>
            </a:r>
            <a:r>
              <a:rPr lang="en-US" dirty="0" smtClean="0"/>
              <a:t> </a:t>
            </a:r>
            <a:r>
              <a:rPr lang="is-IS" dirty="0" smtClean="0"/>
              <a:t>55MB in size</a:t>
            </a:r>
          </a:p>
          <a:p>
            <a:r>
              <a:rPr lang="en-US" dirty="0" smtClean="0"/>
              <a:t>A</a:t>
            </a:r>
            <a:r>
              <a:rPr lang="is-IS" dirty="0" smtClean="0"/>
              <a:t>nd 6 users</a:t>
            </a:r>
            <a:endParaRPr lang="is-I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450681" y="2544418"/>
            <a:ext cx="2750344" cy="2916824"/>
            <a:chOff x="5450681" y="2544418"/>
            <a:chExt cx="2750344" cy="2916824"/>
          </a:xfrm>
        </p:grpSpPr>
        <p:grpSp>
          <p:nvGrpSpPr>
            <p:cNvPr id="9" name="Group 8"/>
            <p:cNvGrpSpPr/>
            <p:nvPr/>
          </p:nvGrpSpPr>
          <p:grpSpPr>
            <a:xfrm>
              <a:off x="6215062" y="2544418"/>
              <a:ext cx="1985963" cy="1313382"/>
              <a:chOff x="5686425" y="2215805"/>
              <a:chExt cx="1643063" cy="131338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86425" y="2215805"/>
                <a:ext cx="1643063" cy="12417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72162" y="2513524"/>
                <a:ext cx="12715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Owning user creds</a:t>
                </a:r>
                <a:endParaRPr lang="en-US" sz="2000" dirty="0"/>
              </a:p>
            </p:txBody>
          </p:sp>
        </p:grpSp>
        <p:sp>
          <p:nvSpPr>
            <p:cNvPr id="12" name="Right Arrow 11"/>
            <p:cNvSpPr/>
            <p:nvPr/>
          </p:nvSpPr>
          <p:spPr>
            <a:xfrm rot="7803212">
              <a:off x="4707731" y="4246804"/>
              <a:ext cx="1957388" cy="471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2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211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</a:t>
            </a:r>
            <a:r>
              <a:rPr lang="en-US" dirty="0"/>
              <a:t>class </a:t>
            </a:r>
            <a:r>
              <a:rPr lang="en-US" dirty="0" err="1">
                <a:solidFill>
                  <a:srgbClr val="00B0F0"/>
                </a:solidFill>
              </a:rPr>
              <a:t>SignInManager</a:t>
            </a:r>
            <a:r>
              <a:rPr lang="en-US" dirty="0"/>
              <a:t> : </a:t>
            </a:r>
            <a:r>
              <a:rPr lang="en-US" dirty="0" err="1"/>
              <a:t>NSObject</a:t>
            </a:r>
            <a:endParaRPr lang="en-US" dirty="0"/>
          </a:p>
          <a:p>
            <a:pPr lvl="1"/>
            <a:r>
              <a:rPr lang="en-US" dirty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addSignIn</a:t>
            </a:r>
            <a:r>
              <a:rPr lang="en-US" dirty="0"/>
              <a:t>(_ </a:t>
            </a:r>
            <a:r>
              <a:rPr lang="en-US" dirty="0" err="1"/>
              <a:t>signIn</a:t>
            </a:r>
            <a:r>
              <a:rPr lang="en-US" dirty="0"/>
              <a:t>: </a:t>
            </a:r>
            <a:r>
              <a:rPr lang="en-US" dirty="0" err="1">
                <a:solidFill>
                  <a:srgbClr val="00B0F0"/>
                </a:solidFill>
              </a:rPr>
              <a:t>GenericSignIn</a:t>
            </a:r>
            <a:r>
              <a:rPr lang="en-US" dirty="0"/>
              <a:t>, </a:t>
            </a:r>
            <a:r>
              <a:rPr lang="en-US" dirty="0" err="1"/>
              <a:t>launchOptions</a:t>
            </a:r>
            <a:r>
              <a:rPr lang="en-US" dirty="0"/>
              <a:t> options: 	[</a:t>
            </a:r>
            <a:r>
              <a:rPr lang="en-US" dirty="0" err="1"/>
              <a:t>UIApplicationLaunchOptionsKey</a:t>
            </a:r>
            <a:r>
              <a:rPr lang="en-US" dirty="0"/>
              <a:t>: Any</a:t>
            </a:r>
            <a:r>
              <a:rPr lang="en-US" dirty="0" smtClean="0"/>
              <a:t>]?)</a:t>
            </a:r>
          </a:p>
          <a:p>
            <a:pPr lvl="1"/>
            <a:r>
              <a:rPr lang="en-US" dirty="0" smtClean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getSignIns</a:t>
            </a:r>
            <a:r>
              <a:rPr lang="en-US" dirty="0"/>
              <a:t>(`for` </a:t>
            </a:r>
            <a:r>
              <a:rPr lang="en-US" dirty="0" err="1"/>
              <a:t>signInType</a:t>
            </a:r>
            <a:r>
              <a:rPr lang="en-US" dirty="0"/>
              <a:t>: </a:t>
            </a:r>
            <a:r>
              <a:rPr lang="en-US" dirty="0" err="1"/>
              <a:t>SignInType</a:t>
            </a:r>
            <a:r>
              <a:rPr lang="en-US" dirty="0"/>
              <a:t>) -&gt; [</a:t>
            </a:r>
            <a:r>
              <a:rPr lang="en-US" dirty="0" err="1">
                <a:solidFill>
                  <a:srgbClr val="00B0F0"/>
                </a:solidFill>
              </a:rPr>
              <a:t>GenericSignIn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currentSignIn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0B0F0"/>
                </a:solidFill>
              </a:rPr>
              <a:t>GenericSignIn</a:t>
            </a:r>
            <a:r>
              <a:rPr lang="en-US" dirty="0"/>
              <a:t>?</a:t>
            </a:r>
          </a:p>
          <a:p>
            <a:pPr lvl="1"/>
            <a:endParaRPr lang="en-US" dirty="0" smtClean="0"/>
          </a:p>
          <a:p>
            <a:r>
              <a:rPr lang="en-US" dirty="0"/>
              <a:t>public class </a:t>
            </a:r>
            <a:r>
              <a:rPr lang="en-US" dirty="0" err="1">
                <a:solidFill>
                  <a:srgbClr val="00B0F0"/>
                </a:solidFill>
              </a:rPr>
              <a:t>GoogleSyncServerSignIn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NSObject</a:t>
            </a:r>
            <a:r>
              <a:rPr lang="en-US" dirty="0"/>
              <a:t>, </a:t>
            </a:r>
            <a:r>
              <a:rPr lang="en-US" dirty="0" err="1">
                <a:solidFill>
                  <a:srgbClr val="00B0F0"/>
                </a:solidFill>
              </a:rPr>
              <a:t>GenericSignIn</a:t>
            </a:r>
            <a:r>
              <a:rPr lang="en-US" dirty="0"/>
              <a:t> </a:t>
            </a:r>
          </a:p>
          <a:p>
            <a:r>
              <a:rPr lang="en-US" dirty="0"/>
              <a:t>public class </a:t>
            </a:r>
            <a:r>
              <a:rPr lang="en-US" dirty="0" err="1">
                <a:solidFill>
                  <a:srgbClr val="00B0F0"/>
                </a:solidFill>
              </a:rPr>
              <a:t>FacebookSyncServerSignIn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>
                <a:solidFill>
                  <a:srgbClr val="00B0F0"/>
                </a:solidFill>
              </a:rPr>
              <a:t>GenericSignIn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dirty="0"/>
              <a:t>public protocol </a:t>
            </a:r>
            <a:r>
              <a:rPr lang="en-US" dirty="0" err="1">
                <a:solidFill>
                  <a:srgbClr val="00B0F0"/>
                </a:solidFill>
              </a:rPr>
              <a:t>GenericSignIn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: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public </a:t>
            </a:r>
            <a:r>
              <a:rPr lang="en-US" dirty="0"/>
              <a:t>protocol </a:t>
            </a:r>
            <a:r>
              <a:rPr lang="en-US" dirty="0" err="1">
                <a:solidFill>
                  <a:srgbClr val="00B0F0"/>
                </a:solidFill>
              </a:rPr>
              <a:t>GenericCredentials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Client Interface</a:t>
            </a:r>
            <a:r>
              <a:rPr lang="en-US" dirty="0" smtClean="0"/>
              <a:t>: Sign-In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174312"/>
            <a:ext cx="10150239" cy="4307767"/>
          </a:xfrm>
        </p:spPr>
        <p:txBody>
          <a:bodyPr>
            <a:normAutofit/>
          </a:bodyPr>
          <a:lstStyle/>
          <a:p>
            <a:pPr>
              <a:tabLst>
                <a:tab pos="503238" algn="l"/>
                <a:tab pos="563563" algn="l"/>
              </a:tabLst>
            </a:pPr>
            <a:r>
              <a:rPr lang="en-US" dirty="0" smtClean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appLaunchSetup</a:t>
            </a:r>
            <a:r>
              <a:rPr lang="en-US" dirty="0"/>
              <a:t>(</a:t>
            </a:r>
            <a:r>
              <a:rPr lang="en-US" dirty="0" err="1"/>
              <a:t>withServerURL</a:t>
            </a:r>
            <a:r>
              <a:rPr lang="en-US" dirty="0"/>
              <a:t> </a:t>
            </a:r>
            <a:r>
              <a:rPr lang="en-US" dirty="0" err="1"/>
              <a:t>serverURL</a:t>
            </a:r>
            <a:r>
              <a:rPr lang="en-US" dirty="0"/>
              <a:t>: URL, </a:t>
            </a:r>
            <a:r>
              <a:rPr lang="en-US" dirty="0" smtClean="0"/>
              <a:t>	</a:t>
            </a:r>
            <a:r>
              <a:rPr lang="en-US" dirty="0" err="1" smtClean="0"/>
              <a:t>cloudFolderName:String</a:t>
            </a:r>
            <a:r>
              <a:rPr lang="en-US" dirty="0"/>
              <a:t>)</a:t>
            </a:r>
          </a:p>
          <a:p>
            <a:pPr>
              <a:tabLst>
                <a:tab pos="503238" algn="l"/>
                <a:tab pos="563563" algn="l"/>
              </a:tabLst>
            </a:pPr>
            <a:r>
              <a:rPr lang="en-US" dirty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uploadImmutable</a:t>
            </a:r>
            <a:r>
              <a:rPr lang="en-US" dirty="0"/>
              <a:t>(</a:t>
            </a:r>
            <a:r>
              <a:rPr lang="en-US" dirty="0" err="1"/>
              <a:t>localFile:SMRelativeLocalURL</a:t>
            </a:r>
            <a:r>
              <a:rPr lang="en-US" dirty="0"/>
              <a:t>, </a:t>
            </a:r>
            <a:r>
              <a:rPr lang="en-US" dirty="0" smtClean="0"/>
              <a:t>	</a:t>
            </a:r>
            <a:r>
              <a:rPr lang="en-US" dirty="0" err="1" smtClean="0"/>
              <a:t>withAttributes</a:t>
            </a:r>
            <a:r>
              <a:rPr lang="en-US" dirty="0" smtClean="0"/>
              <a:t> </a:t>
            </a:r>
            <a:r>
              <a:rPr lang="en-US" dirty="0" err="1"/>
              <a:t>attr</a:t>
            </a:r>
            <a:r>
              <a:rPr lang="en-US" dirty="0"/>
              <a:t>: </a:t>
            </a:r>
            <a:r>
              <a:rPr lang="en-US" dirty="0" err="1"/>
              <a:t>SyncAttributes</a:t>
            </a:r>
            <a:r>
              <a:rPr lang="en-US" dirty="0"/>
              <a:t>) throws</a:t>
            </a:r>
          </a:p>
          <a:p>
            <a:pPr>
              <a:tabLst>
                <a:tab pos="503238" algn="l"/>
                <a:tab pos="563563" algn="l"/>
              </a:tabLst>
            </a:pPr>
            <a:r>
              <a:rPr lang="en-US" dirty="0" smtClean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delete</a:t>
            </a:r>
            <a:r>
              <a:rPr lang="en-US" dirty="0"/>
              <a:t>(</a:t>
            </a:r>
            <a:r>
              <a:rPr lang="en-US" dirty="0" err="1"/>
              <a:t>filesWithUUIDs</a:t>
            </a:r>
            <a:r>
              <a:rPr lang="en-US" dirty="0"/>
              <a:t> </a:t>
            </a:r>
            <a:r>
              <a:rPr lang="en-US" dirty="0" err="1"/>
              <a:t>uuids</a:t>
            </a:r>
            <a:r>
              <a:rPr lang="en-US" dirty="0"/>
              <a:t>:[</a:t>
            </a:r>
            <a:r>
              <a:rPr lang="en-US" dirty="0" err="1"/>
              <a:t>UUIDString</a:t>
            </a:r>
            <a:r>
              <a:rPr lang="en-US" dirty="0"/>
              <a:t>]) throws</a:t>
            </a:r>
          </a:p>
          <a:p>
            <a:pPr>
              <a:tabLst>
                <a:tab pos="503238" algn="l"/>
                <a:tab pos="563563" algn="l"/>
              </a:tabLst>
            </a:pPr>
            <a:r>
              <a:rPr lang="en-US" dirty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sync</a:t>
            </a:r>
            <a:r>
              <a:rPr lang="en-US" dirty="0"/>
              <a:t>()</a:t>
            </a:r>
          </a:p>
          <a:p>
            <a:pPr>
              <a:tabLst>
                <a:tab pos="503238" algn="l"/>
                <a:tab pos="563563" algn="l"/>
              </a:tabLst>
            </a:pPr>
            <a:r>
              <a:rPr lang="en-US" dirty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stopSync</a:t>
            </a:r>
            <a:r>
              <a:rPr lang="en-US" dirty="0"/>
              <a:t>()</a:t>
            </a:r>
          </a:p>
          <a:p>
            <a:pPr>
              <a:tabLst>
                <a:tab pos="503238" algn="l"/>
                <a:tab pos="563563" algn="l"/>
              </a:tabLst>
            </a:pPr>
            <a:r>
              <a:rPr lang="en-US" dirty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getStats</a:t>
            </a:r>
            <a:r>
              <a:rPr lang="en-US" dirty="0"/>
              <a:t>(completion:@escaping (Stats</a:t>
            </a:r>
            <a:r>
              <a:rPr lang="en-US" dirty="0" smtClean="0"/>
              <a:t>?)-&gt;())</a:t>
            </a:r>
          </a:p>
          <a:p>
            <a:pPr>
              <a:tabLst>
                <a:tab pos="503238" algn="l"/>
                <a:tab pos="563563" algn="l"/>
              </a:tabLst>
            </a:pPr>
            <a:r>
              <a:rPr lang="en-US" dirty="0"/>
              <a:t>public </a:t>
            </a:r>
            <a:r>
              <a:rPr lang="en-US" dirty="0" err="1"/>
              <a:t>func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localConsistencyCheck</a:t>
            </a:r>
            <a:r>
              <a:rPr lang="en-US" dirty="0"/>
              <a:t>(</a:t>
            </a:r>
            <a:r>
              <a:rPr lang="en-US" dirty="0" err="1"/>
              <a:t>clientFiles</a:t>
            </a:r>
            <a:r>
              <a:rPr lang="en-US" dirty="0"/>
              <a:t>:[</a:t>
            </a:r>
            <a:r>
              <a:rPr lang="en-US" dirty="0" err="1"/>
              <a:t>UUIDString</a:t>
            </a:r>
            <a:r>
              <a:rPr lang="en-US" dirty="0"/>
              <a:t>]) throws </a:t>
            </a:r>
            <a:endParaRPr lang="en-US" dirty="0" smtClean="0"/>
          </a:p>
          <a:p>
            <a:pPr>
              <a:tabLst>
                <a:tab pos="503238" algn="l"/>
                <a:tab pos="563563" algn="l"/>
              </a:tabLst>
            </a:pPr>
            <a:r>
              <a:rPr lang="en-US" dirty="0"/>
              <a:t>public weak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delegate</a:t>
            </a:r>
            <a:r>
              <a:rPr lang="en-US" dirty="0" err="1"/>
              <a:t>:SyncServerDelegate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Client </a:t>
            </a:r>
            <a:r>
              <a:rPr lang="en-US" dirty="0" smtClean="0"/>
              <a:t>Interface: </a:t>
            </a:r>
            <a:r>
              <a:rPr lang="en-US" dirty="0" smtClean="0"/>
              <a:t>File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174312"/>
            <a:ext cx="11167122" cy="430776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03238" algn="l"/>
                <a:tab pos="563563" algn="l"/>
              </a:tabLst>
            </a:pPr>
            <a:r>
              <a:rPr lang="en-US" sz="3200" dirty="0"/>
              <a:t>public protocol </a:t>
            </a:r>
            <a:r>
              <a:rPr lang="en-US" sz="3200" dirty="0" err="1">
                <a:solidFill>
                  <a:srgbClr val="FFFF00"/>
                </a:solidFill>
              </a:rPr>
              <a:t>SyncServerDelegate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: class {    </a:t>
            </a:r>
            <a:endParaRPr lang="en-US" sz="3200" dirty="0" smtClean="0"/>
          </a:p>
          <a:p>
            <a:pPr lvl="1">
              <a:tabLst>
                <a:tab pos="503238" algn="l"/>
                <a:tab pos="563563" algn="l"/>
              </a:tabLst>
            </a:pPr>
            <a:r>
              <a:rPr lang="en-US" sz="2800" dirty="0" err="1" smtClean="0"/>
              <a:t>func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FFFF00"/>
                </a:solidFill>
              </a:rPr>
              <a:t>singleFileDownloadComplete</a:t>
            </a:r>
            <a:r>
              <a:rPr lang="en-US" sz="2800" dirty="0"/>
              <a:t>(</a:t>
            </a:r>
            <a:r>
              <a:rPr lang="en-US" sz="2800" dirty="0" err="1"/>
              <a:t>url:SMRelativeLocalURL</a:t>
            </a:r>
            <a:r>
              <a:rPr lang="en-US" sz="2800" dirty="0"/>
              <a:t>, </a:t>
            </a:r>
            <a:r>
              <a:rPr lang="en-US" sz="2800" dirty="0" err="1"/>
              <a:t>attr</a:t>
            </a:r>
            <a:r>
              <a:rPr lang="en-US" sz="2800" dirty="0"/>
              <a:t>: </a:t>
            </a:r>
            <a:r>
              <a:rPr lang="en-US" sz="2800" dirty="0" smtClean="0"/>
              <a:t>	</a:t>
            </a:r>
            <a:r>
              <a:rPr lang="en-US" sz="2800" dirty="0" err="1" smtClean="0"/>
              <a:t>SyncAttributes</a:t>
            </a:r>
            <a:r>
              <a:rPr lang="en-US" sz="2800" dirty="0"/>
              <a:t>)    </a:t>
            </a:r>
            <a:endParaRPr lang="en-US" sz="2800" dirty="0" smtClean="0"/>
          </a:p>
          <a:p>
            <a:pPr lvl="1">
              <a:tabLst>
                <a:tab pos="503238" algn="l"/>
                <a:tab pos="563563" algn="l"/>
              </a:tabLst>
            </a:pPr>
            <a:r>
              <a:rPr lang="en-US" sz="2800" dirty="0" err="1" smtClean="0"/>
              <a:t>func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FFFF00"/>
                </a:solidFill>
              </a:rPr>
              <a:t>shouldDoDeletions</a:t>
            </a:r>
            <a:r>
              <a:rPr lang="en-US" sz="2800" dirty="0"/>
              <a:t>(</a:t>
            </a:r>
            <a:r>
              <a:rPr lang="en-US" sz="2800" dirty="0" err="1"/>
              <a:t>downloadDeletions</a:t>
            </a:r>
            <a:r>
              <a:rPr lang="en-US" sz="2800" dirty="0"/>
              <a:t>:[</a:t>
            </a:r>
            <a:r>
              <a:rPr lang="en-US" sz="2800" dirty="0" err="1"/>
              <a:t>SyncAttributes</a:t>
            </a:r>
            <a:r>
              <a:rPr lang="en-US" sz="2800" dirty="0"/>
              <a:t>])    </a:t>
            </a:r>
            <a:endParaRPr lang="en-US" sz="2800" dirty="0" smtClean="0"/>
          </a:p>
          <a:p>
            <a:pPr lvl="1">
              <a:tabLst>
                <a:tab pos="503238" algn="l"/>
                <a:tab pos="563563" algn="l"/>
              </a:tabLst>
            </a:pPr>
            <a:r>
              <a:rPr lang="en-US" sz="2800" dirty="0" err="1" smtClean="0"/>
              <a:t>func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FFFF00"/>
                </a:solidFill>
              </a:rPr>
              <a:t>syncServerErrorOccurred</a:t>
            </a:r>
            <a:r>
              <a:rPr lang="en-US" sz="2800" dirty="0"/>
              <a:t>(</a:t>
            </a:r>
            <a:r>
              <a:rPr lang="en-US" sz="2800" dirty="0" err="1"/>
              <a:t>error:Error</a:t>
            </a:r>
            <a:r>
              <a:rPr lang="en-US" sz="2800" dirty="0"/>
              <a:t>)    </a:t>
            </a:r>
            <a:endParaRPr lang="en-US" sz="2800" dirty="0" smtClean="0"/>
          </a:p>
          <a:p>
            <a:pPr lvl="1">
              <a:tabLst>
                <a:tab pos="503238" algn="l"/>
                <a:tab pos="563563" algn="l"/>
              </a:tabLst>
            </a:pPr>
            <a:r>
              <a:rPr lang="en-US" sz="2800" dirty="0" err="1" smtClean="0"/>
              <a:t>func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FFFF00"/>
                </a:solidFill>
              </a:rPr>
              <a:t>syncServerEventOccurred</a:t>
            </a:r>
            <a:r>
              <a:rPr lang="en-US" sz="2800" dirty="0"/>
              <a:t>(</a:t>
            </a:r>
            <a:r>
              <a:rPr lang="en-US" sz="2800" dirty="0" err="1"/>
              <a:t>event:SyncEvent</a:t>
            </a:r>
            <a:r>
              <a:rPr lang="en-US" sz="2800" dirty="0" smtClean="0"/>
              <a:t>)</a:t>
            </a:r>
          </a:p>
          <a:p>
            <a:pPr marL="0" indent="0">
              <a:buNone/>
              <a:tabLst>
                <a:tab pos="503238" algn="l"/>
                <a:tab pos="563563" algn="l"/>
              </a:tabLst>
            </a:pPr>
            <a:r>
              <a:rPr lang="en-US" sz="3600" dirty="0" smtClean="0"/>
              <a:t>}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Client </a:t>
            </a:r>
            <a:r>
              <a:rPr lang="en-US" dirty="0" smtClean="0"/>
              <a:t>Interface: Delegate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Bushrod</a:t>
            </a:r>
            <a:r>
              <a:rPr lang="en-US" dirty="0" smtClean="0"/>
              <a:t> Thomas, Daniel </a:t>
            </a:r>
            <a:r>
              <a:rPr lang="en-US" dirty="0" err="1" smtClean="0"/>
              <a:t>Ligas</a:t>
            </a:r>
            <a:r>
              <a:rPr lang="en-US" dirty="0" smtClean="0"/>
              <a:t>, &amp; Natasha </a:t>
            </a:r>
            <a:r>
              <a:rPr lang="en-US" dirty="0" err="1" smtClean="0"/>
              <a:t>Vizcarra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or beta testing and feedback</a:t>
            </a:r>
          </a:p>
          <a:p>
            <a:r>
              <a:rPr lang="en-US" dirty="0" smtClean="0"/>
              <a:t>Jim Dotter &amp; </a:t>
            </a:r>
            <a:r>
              <a:rPr lang="en-US" dirty="0" err="1" smtClean="0"/>
              <a:t>Simrod</a:t>
            </a:r>
            <a:r>
              <a:rPr lang="en-US" dirty="0" smtClean="0"/>
              <a:t> Furman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Docker, Swift </a:t>
            </a:r>
            <a:r>
              <a:rPr lang="en-US" dirty="0" smtClean="0"/>
              <a:t>and related discussions</a:t>
            </a:r>
          </a:p>
          <a:p>
            <a:r>
              <a:rPr lang="en-US" dirty="0" smtClean="0"/>
              <a:t>To Rob Carpenter 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devops</a:t>
            </a:r>
            <a:r>
              <a:rPr lang="en-US" dirty="0" smtClean="0"/>
              <a:t> advice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pic>
        <p:nvPicPr>
          <p:cNvPr id="7" name="thumbs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5063" y="3384279"/>
            <a:ext cx="5692014" cy="32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Algorithm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285" y="2042263"/>
            <a:ext cx="3031296" cy="4551299"/>
            <a:chOff x="163230" y="2116202"/>
            <a:chExt cx="3031296" cy="4551299"/>
          </a:xfrm>
        </p:grpSpPr>
        <p:grpSp>
          <p:nvGrpSpPr>
            <p:cNvPr id="5" name="Group 4"/>
            <p:cNvGrpSpPr/>
            <p:nvPr/>
          </p:nvGrpSpPr>
          <p:grpSpPr>
            <a:xfrm>
              <a:off x="857235" y="2236206"/>
              <a:ext cx="2171702" cy="1378532"/>
              <a:chOff x="7772843" y="2850855"/>
              <a:chExt cx="2018767" cy="169545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772843" y="2850855"/>
                <a:ext cx="1885950" cy="16954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195875" y="3366679"/>
                <a:ext cx="1595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Server</a:t>
                </a:r>
                <a:endParaRPr lang="en-US" sz="28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57235" y="5288969"/>
              <a:ext cx="2171702" cy="1378532"/>
              <a:chOff x="7772843" y="2850855"/>
              <a:chExt cx="2018767" cy="169545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772843" y="2850855"/>
                <a:ext cx="1885950" cy="16954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195875" y="3366679"/>
                <a:ext cx="1595735" cy="64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Client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63230" y="2116202"/>
              <a:ext cx="614364" cy="533709"/>
              <a:chOff x="6457950" y="3081029"/>
              <a:chExt cx="614364" cy="53370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57950" y="3081029"/>
                <a:ext cx="530352" cy="533709"/>
              </a:xfrm>
              <a:prstGeom prst="ellipse">
                <a:avLst/>
              </a:prstGeom>
              <a:solidFill>
                <a:schemeClr val="bg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74974" y="3090705"/>
                <a:ext cx="597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/>
                  <a:t>1a</a:t>
                </a:r>
                <a:endParaRPr lang="en-US" sz="2400" dirty="0"/>
              </a:p>
            </p:txBody>
          </p:sp>
        </p:grpSp>
        <p:sp>
          <p:nvSpPr>
            <p:cNvPr id="16" name="Right Arrow 15"/>
            <p:cNvSpPr/>
            <p:nvPr/>
          </p:nvSpPr>
          <p:spPr>
            <a:xfrm rot="5400000">
              <a:off x="410751" y="4193295"/>
              <a:ext cx="1378743" cy="485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0523" y="3631008"/>
              <a:ext cx="18240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Downloads available? </a:t>
              </a:r>
              <a:endParaRPr lang="en-US" sz="2000" dirty="0"/>
            </a:p>
            <a:p>
              <a:r>
                <a:rPr lang="en-US" sz="2000" dirty="0" smtClean="0"/>
                <a:t>(</a:t>
              </a:r>
              <a:r>
                <a:rPr lang="en-US" sz="2000" dirty="0" err="1" smtClean="0"/>
                <a:t>FileIndex</a:t>
              </a:r>
              <a:r>
                <a:rPr lang="en-US" sz="2000" dirty="0" smtClean="0"/>
                <a:t>, master version)</a:t>
              </a:r>
              <a:endParaRPr lang="en-US" sz="2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98689" y="2042263"/>
            <a:ext cx="2865707" cy="4551299"/>
            <a:chOff x="4054397" y="2099415"/>
            <a:chExt cx="2865707" cy="4551299"/>
          </a:xfrm>
        </p:grpSpPr>
        <p:grpSp>
          <p:nvGrpSpPr>
            <p:cNvPr id="19" name="Group 18"/>
            <p:cNvGrpSpPr/>
            <p:nvPr/>
          </p:nvGrpSpPr>
          <p:grpSpPr>
            <a:xfrm>
              <a:off x="4054397" y="2099415"/>
              <a:ext cx="2865707" cy="4551299"/>
              <a:chOff x="163230" y="2116202"/>
              <a:chExt cx="2865707" cy="455129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57235" y="2236206"/>
                <a:ext cx="2171702" cy="1378532"/>
                <a:chOff x="7772843" y="2850855"/>
                <a:chExt cx="2018767" cy="169545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772843" y="2850855"/>
                  <a:ext cx="1885950" cy="1695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195875" y="3366679"/>
                  <a:ext cx="15957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Server</a:t>
                  </a:r>
                  <a:endParaRPr lang="en-US" sz="2800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857235" y="5288969"/>
                <a:ext cx="2171702" cy="1378532"/>
                <a:chOff x="7772843" y="2850855"/>
                <a:chExt cx="2018767" cy="169545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772843" y="2850855"/>
                  <a:ext cx="1885950" cy="1695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195875" y="3366679"/>
                  <a:ext cx="1595735" cy="643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Client</a:t>
                  </a:r>
                  <a:endParaRPr lang="en-US" sz="2800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63230" y="2116202"/>
                <a:ext cx="614364" cy="533709"/>
                <a:chOff x="6457950" y="3081029"/>
                <a:chExt cx="614364" cy="533709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6457950" y="3081029"/>
                  <a:ext cx="530352" cy="533709"/>
                </a:xfrm>
                <a:prstGeom prst="ellipse">
                  <a:avLst/>
                </a:prstGeom>
                <a:solidFill>
                  <a:schemeClr val="bg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74974" y="3090705"/>
                  <a:ext cx="5973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1b</a:t>
                  </a:r>
                  <a:endParaRPr lang="en-US" sz="2400" dirty="0"/>
                </a:p>
              </p:txBody>
            </p:sp>
          </p:grpSp>
          <p:sp>
            <p:nvSpPr>
              <p:cNvPr id="23" name="Right Arrow 22"/>
              <p:cNvSpPr/>
              <p:nvPr/>
            </p:nvSpPr>
            <p:spPr>
              <a:xfrm rot="5400000">
                <a:off x="410751" y="4193295"/>
                <a:ext cx="1378743" cy="4857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3428" y="3902474"/>
                <a:ext cx="13012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Download files if needed</a:t>
                </a:r>
                <a:endParaRPr lang="en-US" sz="20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090773" y="3983204"/>
              <a:ext cx="671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...</a:t>
              </a:r>
              <a:endParaRPr lang="en-US" sz="28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243945" y="2060716"/>
            <a:ext cx="2937148" cy="4551299"/>
            <a:chOff x="7322977" y="2117868"/>
            <a:chExt cx="2937148" cy="4551299"/>
          </a:xfrm>
        </p:grpSpPr>
        <p:grpSp>
          <p:nvGrpSpPr>
            <p:cNvPr id="32" name="Group 31"/>
            <p:cNvGrpSpPr/>
            <p:nvPr/>
          </p:nvGrpSpPr>
          <p:grpSpPr>
            <a:xfrm>
              <a:off x="7322977" y="2117868"/>
              <a:ext cx="2937148" cy="4551299"/>
              <a:chOff x="163230" y="2116202"/>
              <a:chExt cx="2937148" cy="455129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857235" y="2236206"/>
                <a:ext cx="2171702" cy="1378532"/>
                <a:chOff x="7772843" y="2850855"/>
                <a:chExt cx="2018767" cy="169545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7772843" y="2850855"/>
                  <a:ext cx="1885950" cy="1695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195875" y="3366679"/>
                  <a:ext cx="15957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Server</a:t>
                  </a:r>
                  <a:endParaRPr lang="en-US" sz="2800" dirty="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857235" y="5288969"/>
                <a:ext cx="2171702" cy="1378532"/>
                <a:chOff x="7772843" y="2850855"/>
                <a:chExt cx="2018767" cy="169545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7772843" y="2850855"/>
                  <a:ext cx="1885950" cy="169545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8195875" y="3366679"/>
                  <a:ext cx="1595735" cy="643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Client</a:t>
                  </a:r>
                  <a:endParaRPr lang="en-US" sz="28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63230" y="2116202"/>
                <a:ext cx="657228" cy="533709"/>
                <a:chOff x="6457950" y="3081029"/>
                <a:chExt cx="657228" cy="533709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457950" y="3081029"/>
                  <a:ext cx="530352" cy="533709"/>
                </a:xfrm>
                <a:prstGeom prst="ellipse">
                  <a:avLst/>
                </a:prstGeom>
                <a:solidFill>
                  <a:schemeClr val="bg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517838" y="3090705"/>
                  <a:ext cx="5973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smtClean="0"/>
                    <a:t>2a</a:t>
                  </a:r>
                  <a:endParaRPr lang="en-US" sz="2400" dirty="0"/>
                </a:p>
              </p:txBody>
            </p:sp>
          </p:grpSp>
          <p:sp>
            <p:nvSpPr>
              <p:cNvPr id="36" name="Right Arrow 35"/>
              <p:cNvSpPr/>
              <p:nvPr/>
            </p:nvSpPr>
            <p:spPr>
              <a:xfrm rot="16200000">
                <a:off x="410751" y="4193295"/>
                <a:ext cx="1378743" cy="4857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799156" y="3902474"/>
                <a:ext cx="13012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Upload files if needed</a:t>
                </a:r>
                <a:endParaRPr lang="en-US" sz="20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8373118" y="4010673"/>
              <a:ext cx="671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...</a:t>
              </a:r>
              <a:endParaRPr lang="en-US" sz="28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289200" y="2070392"/>
            <a:ext cx="2865707" cy="4551299"/>
            <a:chOff x="163230" y="2116202"/>
            <a:chExt cx="2865707" cy="4551299"/>
          </a:xfrm>
        </p:grpSpPr>
        <p:grpSp>
          <p:nvGrpSpPr>
            <p:cNvPr id="50" name="Group 49"/>
            <p:cNvGrpSpPr/>
            <p:nvPr/>
          </p:nvGrpSpPr>
          <p:grpSpPr>
            <a:xfrm>
              <a:off x="857235" y="2236206"/>
              <a:ext cx="2171702" cy="1378532"/>
              <a:chOff x="7772843" y="2850855"/>
              <a:chExt cx="2018767" cy="169545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772843" y="2850855"/>
                <a:ext cx="1885950" cy="16954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195875" y="3366679"/>
                <a:ext cx="1595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Server</a:t>
                </a:r>
                <a:endParaRPr lang="en-US" sz="28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857235" y="5288969"/>
              <a:ext cx="2171702" cy="1378532"/>
              <a:chOff x="7772843" y="2850855"/>
              <a:chExt cx="2018767" cy="169545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772843" y="2850855"/>
                <a:ext cx="1885950" cy="16954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195875" y="3366679"/>
                <a:ext cx="1595735" cy="643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Client</a:t>
                </a:r>
                <a:endParaRPr lang="en-US" sz="28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63230" y="2116202"/>
              <a:ext cx="657228" cy="533709"/>
              <a:chOff x="6457950" y="3081029"/>
              <a:chExt cx="657228" cy="53370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6457950" y="3081029"/>
                <a:ext cx="530352" cy="533709"/>
              </a:xfrm>
              <a:prstGeom prst="ellipse">
                <a:avLst/>
              </a:prstGeom>
              <a:solidFill>
                <a:schemeClr val="bg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17838" y="3090705"/>
                <a:ext cx="597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2b</a:t>
                </a:r>
                <a:endParaRPr lang="en-US" sz="2400" dirty="0"/>
              </a:p>
            </p:txBody>
          </p:sp>
        </p:grpSp>
        <p:sp>
          <p:nvSpPr>
            <p:cNvPr id="53" name="Right Arrow 52"/>
            <p:cNvSpPr/>
            <p:nvPr/>
          </p:nvSpPr>
          <p:spPr>
            <a:xfrm rot="16200000">
              <a:off x="410751" y="4193295"/>
              <a:ext cx="1378743" cy="485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12314" y="4089304"/>
              <a:ext cx="16781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Commit </a:t>
              </a:r>
              <a:r>
                <a:rPr lang="en-US" dirty="0" smtClean="0"/>
                <a:t>(</a:t>
              </a:r>
              <a:r>
                <a:rPr lang="en-US" dirty="0" err="1" smtClean="0"/>
                <a:t>DoneUploads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9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SharedImages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Server running on AWS (non-Elastic Beanstalk; with NGINX)</a:t>
            </a:r>
          </a:p>
          <a:p>
            <a:r>
              <a:rPr lang="en-US" dirty="0" smtClean="0"/>
              <a:t>Google Drive folder with files stored for app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014534"/>
            <a:ext cx="9613861" cy="48863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Plans</a:t>
            </a:r>
          </a:p>
          <a:p>
            <a:pPr lvl="1"/>
            <a:r>
              <a:rPr lang="en-US" sz="2400" dirty="0" err="1" smtClean="0"/>
              <a:t>Devops</a:t>
            </a:r>
            <a:r>
              <a:rPr lang="en-US" sz="2400" dirty="0" smtClean="0"/>
              <a:t> procedures for using Elastic Beanstalk &amp; Docker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support for multiple file </a:t>
            </a:r>
            <a:r>
              <a:rPr lang="en-US" sz="2400" dirty="0" smtClean="0"/>
              <a:t>versions</a:t>
            </a:r>
            <a:endParaRPr lang="en-US" sz="2200" dirty="0" smtClean="0"/>
          </a:p>
          <a:p>
            <a:pPr lvl="1"/>
            <a:r>
              <a:rPr lang="en-US" sz="2400" dirty="0" smtClean="0"/>
              <a:t>Add support for groups (e.g., to share images with separate groups of people)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other cloud storage support (e.g., Dropbox and </a:t>
            </a:r>
            <a:r>
              <a:rPr lang="en-US" sz="2400" dirty="0" err="1"/>
              <a:t>Onedrive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Add other demo apps (e.g., </a:t>
            </a:r>
            <a:r>
              <a:rPr lang="en-US" sz="2400" dirty="0" err="1" smtClean="0"/>
              <a:t>WhatDidILike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Hopes &amp; dreams</a:t>
            </a:r>
            <a:endParaRPr lang="en-US" sz="2800" dirty="0" smtClean="0"/>
          </a:p>
          <a:p>
            <a:pPr lvl="1"/>
            <a:r>
              <a:rPr lang="en-US" sz="2400" dirty="0" smtClean="0"/>
              <a:t>Getting other </a:t>
            </a:r>
            <a:r>
              <a:rPr lang="en-US" sz="2400" dirty="0" err="1" smtClean="0"/>
              <a:t>devs</a:t>
            </a:r>
            <a:r>
              <a:rPr lang="en-US" sz="2400" dirty="0" smtClean="0"/>
              <a:t> &amp; users on </a:t>
            </a:r>
            <a:r>
              <a:rPr lang="en-US" sz="2400" dirty="0" smtClean="0"/>
              <a:t>board!</a:t>
            </a:r>
            <a:endParaRPr lang="en-US" sz="2400" dirty="0" smtClean="0"/>
          </a:p>
          <a:p>
            <a:pPr lvl="1"/>
            <a:r>
              <a:rPr lang="en-US" sz="2400" dirty="0" smtClean="0"/>
              <a:t>Streaming </a:t>
            </a:r>
            <a:r>
              <a:rPr lang="en-US" sz="2400" dirty="0"/>
              <a:t>support (when available in </a:t>
            </a:r>
            <a:r>
              <a:rPr lang="en-US" sz="2400" dirty="0" err="1"/>
              <a:t>Kitura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Android </a:t>
            </a:r>
            <a:r>
              <a:rPr lang="en-US" sz="2400" dirty="0"/>
              <a:t>client </a:t>
            </a:r>
            <a:r>
              <a:rPr lang="en-US" sz="2400" dirty="0" smtClean="0"/>
              <a:t>interface</a:t>
            </a:r>
          </a:p>
          <a:p>
            <a:pPr lvl="1"/>
            <a:r>
              <a:rPr lang="en-US" sz="2400" dirty="0" smtClean="0"/>
              <a:t>Android </a:t>
            </a:r>
            <a:r>
              <a:rPr lang="en-US" sz="2400" dirty="0"/>
              <a:t>apps using that interface. 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SyncServer</a:t>
            </a:r>
            <a:r>
              <a:rPr lang="en-US" dirty="0" smtClean="0"/>
              <a:t>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smtClean="0"/>
              <a:t>Favorite Swift &amp; Xcode</a:t>
            </a:r>
            <a:r>
              <a:rPr lang="en-US" dirty="0" smtClean="0"/>
              <a:t> 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2" y="2846724"/>
            <a:ext cx="8762252" cy="39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2" y="5502916"/>
            <a:ext cx="2794000" cy="114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1292" y="2253731"/>
            <a:ext cx="405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Unhandled </a:t>
            </a:r>
            <a:r>
              <a:rPr lang="en-US" dirty="0" err="1"/>
              <a:t>DiagnosticKind</a:t>
            </a:r>
            <a:r>
              <a:rPr lang="en-US" dirty="0"/>
              <a:t> in switch.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2" y="3500774"/>
            <a:ext cx="10680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114548"/>
            <a:ext cx="9613861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SyncServer</a:t>
            </a:r>
            <a:r>
              <a:rPr lang="en-US" dirty="0" smtClean="0"/>
              <a:t> </a:t>
            </a:r>
            <a:r>
              <a:rPr lang="en-US" dirty="0" err="1" smtClean="0"/>
              <a:t>github</a:t>
            </a:r>
            <a:r>
              <a:rPr lang="en-US" dirty="0" smtClean="0"/>
              <a:t> open source code</a:t>
            </a:r>
          </a:p>
          <a:p>
            <a:pPr lvl="1"/>
            <a:r>
              <a:rPr lang="en-US" dirty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crspybits</a:t>
            </a:r>
            <a:r>
              <a:rPr lang="en-US" dirty="0" smtClean="0"/>
              <a:t>/</a:t>
            </a:r>
            <a:r>
              <a:rPr lang="en-US" dirty="0" err="1" smtClean="0"/>
              <a:t>SyncServerII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crspybits</a:t>
            </a:r>
            <a:r>
              <a:rPr lang="en-US" dirty="0" smtClean="0"/>
              <a:t>/</a:t>
            </a:r>
            <a:r>
              <a:rPr lang="en-US" dirty="0" err="1" smtClean="0"/>
              <a:t>SyncServer</a:t>
            </a:r>
            <a:r>
              <a:rPr lang="en-US" dirty="0" smtClean="0"/>
              <a:t>-Shared</a:t>
            </a:r>
          </a:p>
          <a:p>
            <a:pPr lvl="1"/>
            <a:r>
              <a:rPr lang="en-US" dirty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crspybits</a:t>
            </a:r>
            <a:r>
              <a:rPr lang="en-US" dirty="0" smtClean="0"/>
              <a:t>/</a:t>
            </a:r>
            <a:r>
              <a:rPr lang="en-US" dirty="0" err="1" smtClean="0"/>
              <a:t>SyncServer-iOSClient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crspybits</a:t>
            </a:r>
            <a:r>
              <a:rPr lang="en-US" dirty="0" smtClean="0"/>
              <a:t>/</a:t>
            </a:r>
            <a:r>
              <a:rPr lang="en-US" dirty="0" err="1" smtClean="0"/>
              <a:t>SharedImages</a:t>
            </a:r>
            <a:endParaRPr lang="en-US" dirty="0" smtClean="0"/>
          </a:p>
          <a:p>
            <a:r>
              <a:rPr lang="en-US" dirty="0" smtClean="0"/>
              <a:t>Docs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crspybits.github.io</a:t>
            </a:r>
            <a:r>
              <a:rPr lang="en-US" dirty="0"/>
              <a:t>/</a:t>
            </a:r>
            <a:r>
              <a:rPr lang="en-US" dirty="0" err="1"/>
              <a:t>SyncServerII</a:t>
            </a:r>
            <a:r>
              <a:rPr lang="en-US" dirty="0" smtClean="0"/>
              <a:t>/</a:t>
            </a:r>
          </a:p>
          <a:p>
            <a:r>
              <a:rPr lang="en-US" dirty="0" smtClean="0"/>
              <a:t>Swift in Docker containers</a:t>
            </a:r>
          </a:p>
          <a:p>
            <a:pPr lvl="1"/>
            <a:r>
              <a:rPr lang="en-US" dirty="0"/>
              <a:t>https://</a:t>
            </a:r>
            <a:r>
              <a:rPr lang="en-US" dirty="0" err="1" smtClean="0"/>
              <a:t>developer.ibm.com</a:t>
            </a:r>
            <a:r>
              <a:rPr lang="en-US" dirty="0" smtClean="0"/>
              <a:t>/swift/2017/02/14/new-runtime-</a:t>
            </a:r>
            <a:r>
              <a:rPr lang="en-US" dirty="0" err="1" smtClean="0"/>
              <a:t>docker</a:t>
            </a:r>
            <a:r>
              <a:rPr lang="en-US" dirty="0" smtClean="0"/>
              <a:t>-image-for-swift-applications</a:t>
            </a:r>
          </a:p>
          <a:p>
            <a:pPr lvl="1"/>
            <a:r>
              <a:rPr lang="en-US" dirty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swiftdocker</a:t>
            </a:r>
            <a:r>
              <a:rPr lang="en-US" dirty="0" smtClean="0"/>
              <a:t>/</a:t>
            </a:r>
            <a:r>
              <a:rPr lang="en-US" dirty="0" err="1" smtClean="0"/>
              <a:t>docker</a:t>
            </a:r>
            <a:r>
              <a:rPr lang="en-US" dirty="0" smtClean="0"/>
              <a:t>-swift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hub.docker.com</a:t>
            </a:r>
            <a:r>
              <a:rPr lang="en-US" dirty="0"/>
              <a:t>/u/</a:t>
            </a:r>
            <a:r>
              <a:rPr lang="en-US" dirty="0" err="1"/>
              <a:t>crspybits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crspybits</a:t>
            </a:r>
            <a:r>
              <a:rPr lang="en-US" dirty="0"/>
              <a:t>/</a:t>
            </a:r>
            <a:r>
              <a:rPr lang="en-US" dirty="0" err="1"/>
              <a:t>SyncServerII</a:t>
            </a:r>
            <a:r>
              <a:rPr lang="en-US" dirty="0"/>
              <a:t>/blob/master/</a:t>
            </a:r>
            <a:r>
              <a:rPr lang="en-US" dirty="0" err="1"/>
              <a:t>Dockerfile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71522" y="39754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chris@cprince.com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3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231942"/>
            <a:ext cx="10667233" cy="439371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Locks held for brief periods, and then only server-initiated</a:t>
            </a:r>
          </a:p>
          <a:p>
            <a:r>
              <a:rPr lang="en-US" sz="2800" dirty="0" smtClean="0"/>
              <a:t>Master Version</a:t>
            </a:r>
          </a:p>
          <a:p>
            <a:pPr lvl="1"/>
            <a:r>
              <a:rPr lang="en-US" sz="2400" dirty="0" smtClean="0"/>
              <a:t>Integer value maintained by server</a:t>
            </a:r>
          </a:p>
          <a:p>
            <a:pPr lvl="1"/>
            <a:r>
              <a:rPr lang="en-US" sz="2400" dirty="0"/>
              <a:t>Reported to </a:t>
            </a:r>
            <a:r>
              <a:rPr lang="en-US" sz="2400" dirty="0" smtClean="0"/>
              <a:t>client with </a:t>
            </a:r>
            <a:r>
              <a:rPr lang="en-US" sz="2400" b="1" i="1" dirty="0" err="1" smtClean="0"/>
              <a:t>FileIndex</a:t>
            </a:r>
            <a:endParaRPr lang="en-US" sz="2400" b="1" i="1" dirty="0" smtClean="0"/>
          </a:p>
          <a:p>
            <a:pPr lvl="1"/>
            <a:r>
              <a:rPr lang="en-US" sz="2400" dirty="0" smtClean="0"/>
              <a:t>Each </a:t>
            </a:r>
            <a:r>
              <a:rPr lang="en-US" sz="2400" b="1" i="1" dirty="0" err="1" smtClean="0"/>
              <a:t>DoneUploads</a:t>
            </a:r>
            <a:r>
              <a:rPr lang="en-US" sz="2400" dirty="0" smtClean="0"/>
              <a:t> request increments master version for that owning user</a:t>
            </a:r>
          </a:p>
          <a:p>
            <a:pPr lvl="1"/>
            <a:r>
              <a:rPr lang="en-US" sz="2400" dirty="0" smtClean="0"/>
              <a:t>Client passes last known master version to server when doing </a:t>
            </a:r>
            <a:r>
              <a:rPr lang="en-US" sz="2400" dirty="0" err="1" smtClean="0"/>
              <a:t>UploadFile</a:t>
            </a:r>
            <a:r>
              <a:rPr lang="en-US" sz="2400" dirty="0" smtClean="0"/>
              <a:t>, </a:t>
            </a:r>
            <a:r>
              <a:rPr lang="en-US" sz="2400" dirty="0" err="1" smtClean="0"/>
              <a:t>UploadDeletion</a:t>
            </a:r>
            <a:r>
              <a:rPr lang="en-US" sz="2400" dirty="0" smtClean="0"/>
              <a:t>, </a:t>
            </a:r>
            <a:r>
              <a:rPr lang="en-US" sz="2400" dirty="0" err="1" smtClean="0"/>
              <a:t>DoneUploads</a:t>
            </a:r>
            <a:r>
              <a:rPr lang="en-US" sz="2400" dirty="0" smtClean="0"/>
              <a:t>, or </a:t>
            </a:r>
            <a:r>
              <a:rPr lang="en-US" sz="2400" dirty="0" err="1" smtClean="0"/>
              <a:t>DownloadFile</a:t>
            </a:r>
            <a:endParaRPr lang="en-US" sz="2400" dirty="0" smtClean="0"/>
          </a:p>
          <a:p>
            <a:pPr lvl="1"/>
            <a:r>
              <a:rPr lang="en-US" sz="2400" dirty="0" smtClean="0"/>
              <a:t>Server fails operation if master version out of date</a:t>
            </a:r>
          </a:p>
          <a:p>
            <a:pPr lvl="1"/>
            <a:r>
              <a:rPr lang="en-US" sz="2400" dirty="0"/>
              <a:t>General assumption: A small number of users synchronizing data (for any single set of cloud data files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Client </a:t>
            </a:r>
            <a:r>
              <a:rPr lang="en-US" sz="2800" dirty="0"/>
              <a:t>detects master version </a:t>
            </a:r>
            <a:r>
              <a:rPr lang="en-US" sz="2800" dirty="0" smtClean="0"/>
              <a:t>change: recovery </a:t>
            </a:r>
            <a:r>
              <a:rPr lang="en-US" sz="2800" dirty="0"/>
              <a:t>takes place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locking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Kitura</a:t>
            </a:r>
            <a:r>
              <a:rPr lang="en-US" b="1" dirty="0" smtClean="0"/>
              <a:t> has a little different support for SSL on </a:t>
            </a:r>
            <a:r>
              <a:rPr lang="en-US" b="1" dirty="0" err="1" smtClean="0"/>
              <a:t>MacOS</a:t>
            </a:r>
            <a:r>
              <a:rPr lang="en-US" b="1" dirty="0" smtClean="0"/>
              <a:t> vs. Linux</a:t>
            </a:r>
          </a:p>
          <a:p>
            <a:r>
              <a:rPr lang="en-US" b="1" dirty="0" smtClean="0"/>
              <a:t>Self-signing certificates</a:t>
            </a:r>
          </a:p>
          <a:p>
            <a:pPr lvl="1"/>
            <a:r>
              <a:rPr lang="en-US" b="1" dirty="0" smtClean="0"/>
              <a:t>Useful for testing, and can be used with </a:t>
            </a:r>
            <a:r>
              <a:rPr lang="en-US" b="1" dirty="0" err="1" smtClean="0"/>
              <a:t>Kitura</a:t>
            </a:r>
            <a:endParaRPr lang="en-US" b="1" dirty="0" smtClean="0"/>
          </a:p>
          <a:p>
            <a:pPr lvl="1"/>
            <a:r>
              <a:rPr lang="en-US" dirty="0"/>
              <a:t>http://</a:t>
            </a:r>
            <a:r>
              <a:rPr lang="en-US" dirty="0" err="1" smtClean="0"/>
              <a:t>www.kitura.io</a:t>
            </a:r>
            <a:r>
              <a:rPr lang="en-US" dirty="0" smtClean="0"/>
              <a:t>/</a:t>
            </a:r>
            <a:r>
              <a:rPr lang="en-US" dirty="0" err="1" smtClean="0"/>
              <a:t>en</a:t>
            </a:r>
            <a:r>
              <a:rPr lang="en-US" dirty="0" smtClean="0"/>
              <a:t>/resources/tutorials/</a:t>
            </a:r>
            <a:r>
              <a:rPr lang="en-US" dirty="0" err="1" smtClean="0"/>
              <a:t>ssl.html</a:t>
            </a:r>
            <a:endParaRPr lang="en-US" dirty="0" smtClean="0"/>
          </a:p>
          <a:p>
            <a:pPr lvl="1"/>
            <a:r>
              <a:rPr lang="en-US" dirty="0" smtClean="0"/>
              <a:t>With iOS client, needed to have </a:t>
            </a:r>
            <a:r>
              <a:rPr lang="en-US" dirty="0" err="1" smtClean="0"/>
              <a:t>URLSessionDelegate</a:t>
            </a:r>
            <a:r>
              <a:rPr lang="en-US" dirty="0" smtClean="0"/>
              <a:t> for `</a:t>
            </a:r>
            <a:r>
              <a:rPr lang="en-US" dirty="0" err="1"/>
              <a:t>didReceive</a:t>
            </a:r>
            <a:r>
              <a:rPr lang="en-US" dirty="0"/>
              <a:t> </a:t>
            </a:r>
            <a:r>
              <a:rPr lang="en-US" dirty="0" smtClean="0"/>
              <a:t>challenge` </a:t>
            </a:r>
          </a:p>
          <a:p>
            <a:pPr lvl="1"/>
            <a:r>
              <a:rPr lang="en-US" dirty="0" smtClean="0"/>
              <a:t>iOS9: Some Application Transport Security annoyances</a:t>
            </a:r>
          </a:p>
          <a:p>
            <a:r>
              <a:rPr lang="en-US" dirty="0" smtClean="0"/>
              <a:t>You probably want to use CA signed certificates for production</a:t>
            </a:r>
          </a:p>
          <a:p>
            <a:pPr lvl="1"/>
            <a:r>
              <a:rPr lang="en-US" dirty="0" smtClean="0"/>
              <a:t>Also supported by </a:t>
            </a:r>
            <a:r>
              <a:rPr lang="en-US" dirty="0" err="1" smtClean="0"/>
              <a:t>Kitura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/>
              <a:t>used https://</a:t>
            </a:r>
            <a:r>
              <a:rPr lang="en-US" dirty="0" err="1" smtClean="0"/>
              <a:t>letsencrypt.org</a:t>
            </a:r>
            <a:endParaRPr lang="en-US" dirty="0" smtClean="0"/>
          </a:p>
          <a:p>
            <a:pPr lvl="1"/>
            <a:r>
              <a:rPr lang="en-US" dirty="0" smtClean="0"/>
              <a:t>Free SSL certificates; 90 day expiry</a:t>
            </a:r>
          </a:p>
          <a:p>
            <a:pPr lvl="1"/>
            <a:r>
              <a:rPr lang="en-US" dirty="0" smtClean="0"/>
              <a:t>Run the `</a:t>
            </a:r>
            <a:r>
              <a:rPr lang="en-US" dirty="0" err="1" smtClean="0"/>
              <a:t>certbot</a:t>
            </a:r>
            <a:r>
              <a:rPr lang="en-US" dirty="0" smtClean="0"/>
              <a:t>` program *on* AWS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Your </a:t>
            </a:r>
            <a:r>
              <a:rPr lang="en-US" dirty="0" err="1" smtClean="0"/>
              <a:t>Kitura</a:t>
            </a:r>
            <a:r>
              <a:rPr lang="en-US" dirty="0" smtClean="0"/>
              <a:t> Server: SSL and HTTPS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73477"/>
          </a:xfrm>
        </p:spPr>
        <p:txBody>
          <a:bodyPr/>
          <a:lstStyle/>
          <a:p>
            <a:r>
              <a:rPr lang="en-US" dirty="0"/>
              <a:t>Issues that came up</a:t>
            </a:r>
          </a:p>
          <a:p>
            <a:pPr lvl="1"/>
            <a:r>
              <a:rPr lang="en-US" dirty="0"/>
              <a:t>Seems that AWS EC2 doesn’t support forward secrecy:</a:t>
            </a:r>
          </a:p>
          <a:p>
            <a:pPr lvl="1"/>
            <a:r>
              <a:rPr lang="en-US" dirty="0">
                <a:hlinkClick r:id="rId2"/>
              </a:rPr>
              <a:t>https://forums.aws.amazon.com/thread.jspa?threadID=152343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https://stackoverflow.com/questions/32500655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Need some secret sauce in the </a:t>
            </a:r>
            <a:r>
              <a:rPr lang="en-US" dirty="0" err="1" smtClean="0"/>
              <a:t>NSAppTransportSecurity</a:t>
            </a:r>
            <a:endParaRPr lang="en-US" dirty="0"/>
          </a:p>
          <a:p>
            <a:r>
              <a:rPr lang="en-US" dirty="0"/>
              <a:t>Spent 10 days figuring out timeout issue with large-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Apparently it was a timeout issue with </a:t>
            </a:r>
            <a:r>
              <a:rPr lang="en-US" dirty="0" err="1" smtClean="0"/>
              <a:t>URLSession’s</a:t>
            </a:r>
            <a:r>
              <a:rPr lang="mr-IN" dirty="0" smtClean="0"/>
              <a:t>–</a:t>
            </a:r>
            <a:r>
              <a:rPr lang="en-US" dirty="0" smtClean="0"/>
              <a:t> had to use background sessions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github.com/IBM-Swift/Kitura-net/issues/196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stackoverflow.com/questions/44224048</a:t>
            </a:r>
            <a:endParaRPr lang="en-US" dirty="0" smtClean="0"/>
          </a:p>
          <a:p>
            <a:pPr lvl="1"/>
            <a:r>
              <a:rPr lang="en-US" dirty="0" smtClean="0"/>
              <a:t>I am still concerned that server threads could be left blocked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0321" y="753228"/>
            <a:ext cx="10197229" cy="1080938"/>
          </a:xfrm>
        </p:spPr>
        <p:txBody>
          <a:bodyPr/>
          <a:lstStyle/>
          <a:p>
            <a:r>
              <a:rPr lang="en-US" dirty="0"/>
              <a:t>Securing Your </a:t>
            </a:r>
            <a:r>
              <a:rPr lang="en-US" dirty="0" err="1"/>
              <a:t>Kitura</a:t>
            </a:r>
            <a:r>
              <a:rPr lang="en-US" dirty="0"/>
              <a:t> Server: SSL and </a:t>
            </a:r>
            <a:r>
              <a:rPr lang="en-US" dirty="0" smtClean="0"/>
              <a:t>HTTPS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1" y="1293696"/>
            <a:ext cx="11524940" cy="459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75" y="577516"/>
            <a:ext cx="7390935" cy="59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204205"/>
            <a:ext cx="9613861" cy="4405142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Swift basics</a:t>
            </a:r>
          </a:p>
          <a:p>
            <a:r>
              <a:rPr lang="en-US" sz="4000" dirty="0" smtClean="0"/>
              <a:t>Custom-server</a:t>
            </a:r>
          </a:p>
          <a:p>
            <a:pPr lvl="1"/>
            <a:r>
              <a:rPr lang="en-US" sz="3600" dirty="0"/>
              <a:t>Running your code on </a:t>
            </a:r>
            <a:r>
              <a:rPr lang="en-US" sz="3600" dirty="0" smtClean="0"/>
              <a:t>Linux</a:t>
            </a:r>
          </a:p>
          <a:p>
            <a:pPr lvl="1"/>
            <a:r>
              <a:rPr lang="en-US" sz="3600" dirty="0" smtClean="0"/>
              <a:t>Hosting</a:t>
            </a:r>
          </a:p>
          <a:p>
            <a:pPr lvl="1"/>
            <a:r>
              <a:rPr lang="en-US" sz="3600" dirty="0" smtClean="0"/>
              <a:t>Frameworks</a:t>
            </a:r>
          </a:p>
          <a:p>
            <a:pPr lvl="1"/>
            <a:r>
              <a:rPr lang="en-US" sz="3600" dirty="0"/>
              <a:t>Swift package </a:t>
            </a:r>
            <a:r>
              <a:rPr lang="en-US" sz="3600" dirty="0" smtClean="0"/>
              <a:t>manager</a:t>
            </a:r>
            <a:endParaRPr lang="en-US" sz="3600" dirty="0" smtClean="0"/>
          </a:p>
          <a:p>
            <a:pPr lvl="1"/>
            <a:r>
              <a:rPr lang="en-US" sz="3600" dirty="0" err="1" smtClean="0"/>
              <a:t>Xcode</a:t>
            </a:r>
            <a:endParaRPr lang="en-US" sz="3600" dirty="0" smtClean="0"/>
          </a:p>
          <a:p>
            <a:r>
              <a:rPr lang="en-US" sz="4000" dirty="0" err="1" smtClean="0"/>
              <a:t>SyncServerII</a:t>
            </a:r>
            <a:endParaRPr lang="en-US" sz="4000" dirty="0" smtClean="0"/>
          </a:p>
          <a:p>
            <a:pPr lvl="1"/>
            <a:r>
              <a:rPr lang="en-US" sz="3600" dirty="0" smtClean="0"/>
              <a:t>Server</a:t>
            </a:r>
          </a:p>
          <a:p>
            <a:pPr lvl="1"/>
            <a:r>
              <a:rPr lang="en-US" sz="3600" dirty="0" smtClean="0"/>
              <a:t>Client interface</a:t>
            </a:r>
          </a:p>
          <a:p>
            <a:pPr lvl="1"/>
            <a:r>
              <a:rPr lang="en-US" sz="3600" dirty="0" smtClean="0"/>
              <a:t>iOS apps</a:t>
            </a:r>
          </a:p>
          <a:p>
            <a:endParaRPr lang="en-US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19" y="383188"/>
            <a:ext cx="1133966" cy="18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 smtClean="0"/>
              <a:t>Swift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07161"/>
            <a:ext cx="9613861" cy="4421975"/>
          </a:xfrm>
        </p:spPr>
        <p:txBody>
          <a:bodyPr>
            <a:normAutofit/>
          </a:bodyPr>
          <a:lstStyle/>
          <a:p>
            <a:r>
              <a:rPr lang="en-US" dirty="0" smtClean="0"/>
              <a:t>Example open source usage: HTTP server built using Swift</a:t>
            </a:r>
          </a:p>
          <a:p>
            <a:pPr lvl="1"/>
            <a:r>
              <a:rPr lang="en-US" dirty="0" smtClean="0"/>
              <a:t>Run on </a:t>
            </a:r>
            <a:r>
              <a:rPr lang="en-US" dirty="0" err="1" smtClean="0"/>
              <a:t>MacOS</a:t>
            </a:r>
            <a:r>
              <a:rPr lang="en-US" dirty="0" smtClean="0"/>
              <a:t> or Linux</a:t>
            </a:r>
          </a:p>
          <a:p>
            <a:pPr lvl="1"/>
            <a:r>
              <a:rPr lang="en-US" dirty="0" smtClean="0"/>
              <a:t>For Linux, Apple distributes builds for Ubuntu</a:t>
            </a:r>
          </a:p>
          <a:p>
            <a:r>
              <a:rPr lang="en-US" dirty="0"/>
              <a:t>Why Swift on a server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Use your Swift skills on a server</a:t>
            </a:r>
          </a:p>
          <a:p>
            <a:pPr lvl="1"/>
            <a:r>
              <a:rPr lang="en-US" dirty="0" smtClean="0"/>
              <a:t>Modern language</a:t>
            </a:r>
          </a:p>
          <a:p>
            <a:pPr lvl="1"/>
            <a:r>
              <a:rPr lang="en-US" dirty="0" smtClean="0"/>
              <a:t>Sharing code? </a:t>
            </a:r>
            <a:r>
              <a:rPr lang="en-US" dirty="0"/>
              <a:t>E.g., I have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crspybits</a:t>
            </a:r>
            <a:r>
              <a:rPr lang="en-US" dirty="0"/>
              <a:t>/</a:t>
            </a:r>
            <a:r>
              <a:rPr lang="en-US" dirty="0" err="1"/>
              <a:t>SyncServer</a:t>
            </a:r>
            <a:r>
              <a:rPr lang="en-US" dirty="0"/>
              <a:t>-Shared</a:t>
            </a:r>
            <a:endParaRPr lang="en-US" dirty="0" smtClean="0"/>
          </a:p>
          <a:p>
            <a:r>
              <a:rPr lang="en-US" dirty="0" smtClean="0"/>
              <a:t>Frameworks &amp; libraries</a:t>
            </a:r>
          </a:p>
          <a:p>
            <a:pPr lvl="1"/>
            <a:r>
              <a:rPr lang="en-US" dirty="0" smtClean="0"/>
              <a:t>Perfect, Vapor, </a:t>
            </a:r>
            <a:r>
              <a:rPr lang="en-US" dirty="0" err="1" smtClean="0"/>
              <a:t>Kitura</a:t>
            </a:r>
            <a:r>
              <a:rPr lang="en-US" dirty="0" smtClean="0"/>
              <a:t>: HTTP and other server services</a:t>
            </a:r>
          </a:p>
          <a:p>
            <a:pPr lvl="1"/>
            <a:r>
              <a:rPr lang="en-US" dirty="0"/>
              <a:t>No streaming HTTP with </a:t>
            </a:r>
            <a:r>
              <a:rPr lang="en-US" dirty="0" err="1" smtClean="0"/>
              <a:t>Kitura</a:t>
            </a:r>
            <a:endParaRPr lang="en-US" dirty="0" smtClean="0"/>
          </a:p>
          <a:p>
            <a:pPr lvl="1"/>
            <a:r>
              <a:rPr lang="en-US" dirty="0" smtClean="0"/>
              <a:t>Foundation: About 80%</a:t>
            </a:r>
          </a:p>
          <a:p>
            <a:pPr lvl="1"/>
            <a:r>
              <a:rPr lang="en-US" dirty="0" smtClean="0"/>
              <a:t>Limited open source libraries (Don’t expect </a:t>
            </a:r>
            <a:r>
              <a:rPr lang="en-US" dirty="0" err="1" smtClean="0"/>
              <a:t>Node.js</a:t>
            </a:r>
            <a:r>
              <a:rPr lang="en-US" dirty="0" smtClean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9477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conditional compilation</a:t>
            </a:r>
          </a:p>
          <a:p>
            <a:pPr lvl="1"/>
            <a:r>
              <a:rPr lang="en-US" dirty="0"/>
              <a:t>Need for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#if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os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(Linux)</a:t>
            </a:r>
            <a:r>
              <a:rPr lang="en-US" dirty="0"/>
              <a:t> and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#if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os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macOS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lvl="1"/>
            <a:r>
              <a:rPr lang="en-US" dirty="0" smtClean="0"/>
              <a:t>My server only had about ½ dozen</a:t>
            </a:r>
          </a:p>
          <a:p>
            <a:r>
              <a:rPr lang="en-US" dirty="0" smtClean="0"/>
              <a:t>Some loveliness with </a:t>
            </a:r>
            <a:r>
              <a:rPr lang="en-US" dirty="0" err="1" smtClean="0"/>
              <a:t>NSNumbers</a:t>
            </a:r>
            <a:endParaRPr lang="en-US" dirty="0" smtClean="0"/>
          </a:p>
          <a:p>
            <a:pPr lvl="1"/>
            <a:r>
              <a:rPr lang="en-US" dirty="0" smtClean="0"/>
              <a:t>At least with Swift 3, there was no automatic bridging between </a:t>
            </a:r>
            <a:r>
              <a:rPr lang="en-US" dirty="0" err="1" smtClean="0"/>
              <a:t>NSNumbers</a:t>
            </a:r>
            <a:r>
              <a:rPr lang="en-US" dirty="0" smtClean="0"/>
              <a:t> and more standard Swift numeric types</a:t>
            </a:r>
          </a:p>
          <a:p>
            <a:r>
              <a:rPr lang="en-US" dirty="0"/>
              <a:t>No Objective-C code or runtime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XCTests</a:t>
            </a:r>
            <a:endParaRPr lang="en-US" dirty="0" smtClean="0"/>
          </a:p>
          <a:p>
            <a:pPr lvl="1"/>
            <a:r>
              <a:rPr lang="en-US" dirty="0" smtClean="0"/>
              <a:t>You have to redundantly specify the list of tests to run on Linux</a:t>
            </a:r>
          </a:p>
          <a:p>
            <a:pPr lvl="1"/>
            <a:r>
              <a:rPr lang="en-US" dirty="0"/>
              <a:t>But see: </a:t>
            </a:r>
            <a:r>
              <a:rPr lang="en-US" dirty="0">
                <a:hlinkClick r:id="rId3"/>
              </a:rPr>
              <a:t>https://oleb.net/blog/2017/03/keeping-xctest-in-sync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your code running on 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893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019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am using AWS, and Ubuntu Linux and have gone through a few phases</a:t>
            </a:r>
            <a:endParaRPr lang="en-US" dirty="0"/>
          </a:p>
          <a:p>
            <a:r>
              <a:rPr lang="en-US" dirty="0" smtClean="0"/>
              <a:t>Phase 1: ec2 instance, and SSL through </a:t>
            </a:r>
            <a:r>
              <a:rPr lang="en-US" dirty="0" err="1" smtClean="0"/>
              <a:t>Kitura</a:t>
            </a:r>
            <a:endParaRPr lang="en-US" dirty="0" smtClean="0"/>
          </a:p>
          <a:p>
            <a:r>
              <a:rPr lang="en-US" dirty="0" smtClean="0"/>
              <a:t>Phase 2: ec2 instance, and NGINX </a:t>
            </a:r>
            <a:r>
              <a:rPr lang="en-US" dirty="0" err="1" smtClean="0"/>
              <a:t>proxying</a:t>
            </a:r>
            <a:r>
              <a:rPr lang="en-US" dirty="0" smtClean="0"/>
              <a:t> requests to server</a:t>
            </a:r>
          </a:p>
          <a:p>
            <a:pPr lvl="1"/>
            <a:r>
              <a:rPr lang="en-US" dirty="0" smtClean="0"/>
              <a:t>Server has been up since Oct 1, 2017 without a restart and no signs of degradation</a:t>
            </a:r>
          </a:p>
          <a:p>
            <a:r>
              <a:rPr lang="en-US" dirty="0" smtClean="0"/>
              <a:t>Phase 3: Elastic Beanstalk</a:t>
            </a:r>
          </a:p>
          <a:p>
            <a:pPr lvl="1"/>
            <a:r>
              <a:rPr lang="en-US" dirty="0" smtClean="0"/>
              <a:t>Getting ready for a production deploy</a:t>
            </a:r>
          </a:p>
          <a:p>
            <a:pPr lvl="1"/>
            <a:r>
              <a:rPr lang="en-US" dirty="0" smtClean="0"/>
              <a:t>Using a single Docker container, AWS SSL Certificate Manager, single EC2 instance, but load balancer for the SSL certificate</a:t>
            </a:r>
          </a:p>
          <a:p>
            <a:pPr lvl="1"/>
            <a:r>
              <a:rPr lang="en-US" dirty="0" smtClean="0"/>
              <a:t>Most of the Elastic Beanstalk configuration is done in the “application bundle”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1719" y="6238841"/>
            <a:ext cx="4939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crspybits.github.io</a:t>
            </a:r>
            <a:r>
              <a:rPr lang="en-US" sz="2000" dirty="0"/>
              <a:t>/</a:t>
            </a:r>
            <a:r>
              <a:rPr lang="en-US" sz="2000" dirty="0" err="1"/>
              <a:t>SyncServerII</a:t>
            </a:r>
            <a:r>
              <a:rPr lang="en-US" sz="20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40" y="4733874"/>
            <a:ext cx="6729342" cy="19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31762"/>
            <a:ext cx="11567796" cy="6321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3549" y="6452909"/>
            <a:ext cx="8224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crspybits</a:t>
            </a:r>
            <a:r>
              <a:rPr lang="en-US" dirty="0"/>
              <a:t>/</a:t>
            </a:r>
            <a:r>
              <a:rPr lang="en-US" dirty="0" err="1"/>
              <a:t>SyncServerII</a:t>
            </a:r>
            <a:r>
              <a:rPr lang="en-US" dirty="0"/>
              <a:t>/blob/master/</a:t>
            </a:r>
            <a:r>
              <a:rPr lang="en-US" dirty="0" err="1"/>
              <a:t>Dockerfile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 smtClean="0"/>
              <a:t>Swift package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yet for “regular” Apple platforms (e.g., iOS)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swift package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init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 smtClean="0"/>
              <a:t>Executable or library packages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10501" y="3765035"/>
            <a:ext cx="8953500" cy="2565400"/>
            <a:chOff x="1010501" y="3765035"/>
            <a:chExt cx="8953500" cy="2565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501" y="3765035"/>
              <a:ext cx="8953500" cy="2565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819135" y="3802106"/>
              <a:ext cx="5041557" cy="250911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19135" y="5262060"/>
            <a:ext cx="6819900" cy="1422400"/>
            <a:chOff x="4819135" y="5262060"/>
            <a:chExt cx="6819900" cy="1422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135" y="5262060"/>
              <a:ext cx="6819900" cy="142240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8492883" y="5285868"/>
              <a:ext cx="1801298" cy="264174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7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73145</TotalTime>
  <Words>2660</Words>
  <Application>Microsoft Macintosh PowerPoint</Application>
  <PresentationFormat>Widescreen</PresentationFormat>
  <Paragraphs>565</Paragraphs>
  <Slides>29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Courier New</vt:lpstr>
      <vt:lpstr>Mangal</vt:lpstr>
      <vt:lpstr>Trebuchet MS</vt:lpstr>
      <vt:lpstr>Arial</vt:lpstr>
      <vt:lpstr>Berlin</vt:lpstr>
      <vt:lpstr>Server-side Swift  and SyncServerII</vt:lpstr>
      <vt:lpstr>Thanks to</vt:lpstr>
      <vt:lpstr>Goals of this presentation</vt:lpstr>
      <vt:lpstr>Swift Basics</vt:lpstr>
      <vt:lpstr>Getting your code running on Linux</vt:lpstr>
      <vt:lpstr>PowerPoint Presentation</vt:lpstr>
      <vt:lpstr>Hosting</vt:lpstr>
      <vt:lpstr>PowerPoint Presentation</vt:lpstr>
      <vt:lpstr>Swift package manager</vt:lpstr>
      <vt:lpstr>Add in dependencies</vt:lpstr>
      <vt:lpstr>Xcode?</vt:lpstr>
      <vt:lpstr>SyncServer: Overview</vt:lpstr>
      <vt:lpstr>Architecture</vt:lpstr>
      <vt:lpstr>Current State of SyncServer System</vt:lpstr>
      <vt:lpstr>Server endpoints</vt:lpstr>
      <vt:lpstr>Server database tables</vt:lpstr>
      <vt:lpstr>iOS Client Interface: Sign-In</vt:lpstr>
      <vt:lpstr>iOS Client Interface: File related</vt:lpstr>
      <vt:lpstr>iOS Client Interface: Delegate</vt:lpstr>
      <vt:lpstr>Synchronization Algorithm</vt:lpstr>
      <vt:lpstr>Demo Time!</vt:lpstr>
      <vt:lpstr>SyncServer Next Steps</vt:lpstr>
      <vt:lpstr>Favorite Swift &amp; Xcode Errors</vt:lpstr>
      <vt:lpstr>Links</vt:lpstr>
      <vt:lpstr>Optimistic locking</vt:lpstr>
      <vt:lpstr>Securing Your Kitura Server: SSL and HTTPS</vt:lpstr>
      <vt:lpstr>Securing Your Kitura Server: SSL and HTTPS (2)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 Side swift</dc:title>
  <dc:creator>Chris Prince</dc:creator>
  <cp:lastModifiedBy>Chris Prince</cp:lastModifiedBy>
  <cp:revision>619</cp:revision>
  <dcterms:created xsi:type="dcterms:W3CDTF">2017-04-08T03:17:49Z</dcterms:created>
  <dcterms:modified xsi:type="dcterms:W3CDTF">2017-11-21T15:08:54Z</dcterms:modified>
</cp:coreProperties>
</file>